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487" r:id="rId3"/>
    <p:sldId id="488" r:id="rId4"/>
    <p:sldId id="465" r:id="rId5"/>
    <p:sldId id="498" r:id="rId6"/>
    <p:sldId id="489" r:id="rId7"/>
    <p:sldId id="491" r:id="rId8"/>
    <p:sldId id="493" r:id="rId9"/>
    <p:sldId id="494" r:id="rId10"/>
    <p:sldId id="495" r:id="rId11"/>
    <p:sldId id="497" r:id="rId12"/>
    <p:sldId id="501" r:id="rId13"/>
    <p:sldId id="500" r:id="rId14"/>
    <p:sldId id="496" r:id="rId15"/>
    <p:sldId id="503" r:id="rId16"/>
    <p:sldId id="504" r:id="rId17"/>
    <p:sldId id="466" r:id="rId18"/>
    <p:sldId id="505" r:id="rId19"/>
    <p:sldId id="506" r:id="rId20"/>
    <p:sldId id="507" r:id="rId21"/>
    <p:sldId id="508" r:id="rId22"/>
    <p:sldId id="509" r:id="rId23"/>
    <p:sldId id="510" r:id="rId24"/>
    <p:sldId id="511" r:id="rId25"/>
    <p:sldId id="512" r:id="rId26"/>
    <p:sldId id="513" r:id="rId27"/>
    <p:sldId id="514" r:id="rId28"/>
    <p:sldId id="515" r:id="rId29"/>
    <p:sldId id="516" r:id="rId30"/>
    <p:sldId id="517" r:id="rId31"/>
    <p:sldId id="529" r:id="rId32"/>
    <p:sldId id="535" r:id="rId33"/>
    <p:sldId id="536" r:id="rId34"/>
    <p:sldId id="537" r:id="rId35"/>
    <p:sldId id="538" r:id="rId36"/>
    <p:sldId id="539" r:id="rId37"/>
    <p:sldId id="534" r:id="rId38"/>
    <p:sldId id="518" r:id="rId39"/>
    <p:sldId id="519" r:id="rId40"/>
    <p:sldId id="520" r:id="rId41"/>
    <p:sldId id="521" r:id="rId42"/>
    <p:sldId id="522" r:id="rId43"/>
    <p:sldId id="524" r:id="rId44"/>
    <p:sldId id="525" r:id="rId45"/>
    <p:sldId id="526" r:id="rId46"/>
    <p:sldId id="527" r:id="rId47"/>
    <p:sldId id="528" r:id="rId48"/>
  </p:sldIdLst>
  <p:sldSz cx="6858000" cy="5143500"/>
  <p:notesSz cx="6858000" cy="9144000"/>
  <p:embeddedFontLst>
    <p:embeddedFont>
      <p:font typeface="KoPubWorld돋움체 Medium" panose="020B0600000101010101" charset="-127"/>
      <p:regular r:id="rId51"/>
    </p:embeddedFont>
    <p:embeddedFont>
      <p:font typeface="KoPubWorld돋움체_Pro Bold" panose="020B0600000101010101" charset="-127"/>
      <p:bold r:id="rId52"/>
    </p:embeddedFont>
    <p:embeddedFont>
      <p:font typeface="KoPubWorld돋움체_Pro Light" panose="020B0600000101010101" charset="-127"/>
      <p:regular r:id="rId53"/>
    </p:embeddedFont>
    <p:embeddedFont>
      <p:font typeface="KoPubWorld돋움체_Pro Medium" panose="020B0600000101010101" charset="-127"/>
      <p:regular r:id="rId54"/>
    </p:embeddedFont>
    <p:embeddedFont>
      <p:font typeface="KoPubWorld바탕체 Medium" panose="020B0600000101010101" charset="-127"/>
      <p:regular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Cambria" panose="02040503050406030204" pitchFamily="18" charset="0"/>
      <p:regular r:id="rId58"/>
      <p:bold r:id="rId59"/>
      <p:italic r:id="rId60"/>
      <p:boldItalic r:id="rId61"/>
    </p:embeddedFont>
    <p:embeddedFont>
      <p:font typeface="Cambria Math" panose="02040503050406030204" pitchFamily="18" charset="0"/>
      <p:regular r:id="rId62"/>
    </p:embeddedFont>
    <p:embeddedFont>
      <p:font typeface="KoPub돋움체 Bold" panose="02020603020101020101" pitchFamily="18" charset="-127"/>
      <p:regular r:id="rId63"/>
    </p:embeddedFont>
    <p:embeddedFont>
      <p:font typeface="KoPub돋움체 Medium" panose="02020603020101020101" pitchFamily="18" charset="-127"/>
      <p:regular r:id="rId64"/>
    </p:embeddedFont>
    <p:embeddedFont>
      <p:font typeface="나눔스퀘어" panose="020B0600000101010101" pitchFamily="50" charset="-127"/>
      <p:regular r:id="rId65"/>
    </p:embeddedFont>
    <p:embeddedFont>
      <p:font typeface="맑은 고딕" panose="020B0503020000020004" pitchFamily="50" charset="-127"/>
      <p:regular r:id="rId66"/>
      <p:bold r:id="rId6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329FD7"/>
    <a:srgbClr val="32A1D9"/>
    <a:srgbClr val="006583"/>
    <a:srgbClr val="736D71"/>
    <a:srgbClr val="B3A197"/>
    <a:srgbClr val="01A6BC"/>
    <a:srgbClr val="CBCBCB"/>
    <a:srgbClr val="BABABA"/>
    <a:srgbClr val="E8E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 autoAdjust="0"/>
    <p:restoredTop sz="93132" autoAdjust="0"/>
  </p:normalViewPr>
  <p:slideViewPr>
    <p:cSldViewPr>
      <p:cViewPr varScale="1">
        <p:scale>
          <a:sx n="151" d="100"/>
          <a:sy n="151" d="100"/>
        </p:scale>
        <p:origin x="1446" y="132"/>
      </p:cViewPr>
      <p:guideLst>
        <p:guide orient="horz" pos="162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B0D6683-2055-4936-A03C-B8E6B2A908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28880C-47FD-41FE-B23E-16714764F1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EAB85-1AA7-4A1C-82A4-2A3AD942E25D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C9A6A8-FCEE-45C9-97D4-641569FA8D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37E5B8-BA98-451D-87E7-E2F4413F6A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35A8D-88CA-443B-814E-41616528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591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688C6-5A19-4B42-9575-D847E9CBE7C7}" type="datetimeFigureOut">
              <a:rPr lang="ko-KR" altLang="en-US" smtClean="0"/>
              <a:t>2022-10-26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3348B-4077-49D5-AE8F-7F5DE348FB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5995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644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514350" y="1504950"/>
            <a:ext cx="5829300" cy="594066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dirty="0"/>
              <a:t>THIS IS TITLE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085850" y="2242202"/>
            <a:ext cx="4800600" cy="381000"/>
          </a:xfrm>
        </p:spPr>
        <p:txBody>
          <a:bodyPr>
            <a:normAutofit/>
          </a:bodyPr>
          <a:lstStyle>
            <a:lvl1pPr marL="0" indent="0" algn="ctr">
              <a:buNone/>
              <a:defRPr sz="1350" i="0" baseline="0">
                <a:ln>
                  <a:solidFill>
                    <a:schemeClr val="tx1">
                      <a:lumMod val="50000"/>
                      <a:lumOff val="50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바탕체 Medium" panose="00000600000000000000" pitchFamily="2" charset="-127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Overview of the presentation / presenter name</a:t>
            </a:r>
            <a:endParaRPr lang="ko-KR" altLang="en-US" dirty="0"/>
          </a:p>
        </p:txBody>
      </p:sp>
      <p:pic>
        <p:nvPicPr>
          <p:cNvPr id="9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8849"/>
            <a:ext cx="762037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바닥글 개체 틀 4"/>
          <p:cNvSpPr txBox="1">
            <a:spLocks/>
          </p:cNvSpPr>
          <p:nvPr userDrawn="1"/>
        </p:nvSpPr>
        <p:spPr>
          <a:xfrm>
            <a:off x="2802861" y="4857751"/>
            <a:ext cx="1252278" cy="188119"/>
          </a:xfrm>
          <a:prstGeom prst="rect">
            <a:avLst/>
          </a:prstGeom>
        </p:spPr>
        <p:txBody>
          <a:bodyPr vert="horz" lIns="27000" tIns="27000" rIns="27000" bIns="2700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25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http://baelab.pusan.ac.kr</a:t>
            </a:r>
            <a:endParaRPr lang="ko-KR" altLang="en-US" sz="825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8849"/>
            <a:ext cx="643002" cy="2641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274" b="91781" l="4845" r="30283">
                        <a14:foregroundMark x1="14132" y1="27397" x2="20054" y2="70890"/>
                        <a14:foregroundMark x1="21803" y1="28425" x2="27725" y2="60274"/>
                        <a14:foregroundMark x1="26110" y1="63699" x2="25707" y2="67466"/>
                        <a14:foregroundMark x1="23419" y1="60274" x2="23822" y2="62329"/>
                        <a14:foregroundMark x1="18977" y1="35959" x2="19919" y2="38014"/>
                        <a14:foregroundMark x1="8883" y1="48973" x2="9017" y2="65411"/>
                        <a14:foregroundMark x1="12248" y1="41438" x2="11036" y2="44178"/>
                        <a14:foregroundMark x1="10902" y1="59589" x2="10902" y2="63014"/>
                        <a14:foregroundMark x1="16689" y1="79795" x2="20861" y2="86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0" t="11476" r="68168" b="8907"/>
          <a:stretch/>
        </p:blipFill>
        <p:spPr>
          <a:xfrm>
            <a:off x="4860023" y="198004"/>
            <a:ext cx="212291" cy="2350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74694" y="555527"/>
            <a:ext cx="5840406" cy="324036"/>
          </a:xfrm>
        </p:spPr>
        <p:txBody>
          <a:bodyPr>
            <a:noAutofit/>
          </a:bodyPr>
          <a:lstStyle>
            <a:lvl1pPr algn="l">
              <a:defRPr sz="2215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바탕체 Medium" panose="00000600000000000000" pitchFamily="2" charset="-127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1563639"/>
            <a:ext cx="6172200" cy="3030984"/>
          </a:xfrm>
        </p:spPr>
        <p:txBody>
          <a:bodyPr>
            <a:normAutofit/>
          </a:bodyPr>
          <a:lstStyle>
            <a:lvl1pPr>
              <a:defRPr sz="1246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108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69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3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3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2022-10-26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674694" y="915567"/>
            <a:ext cx="5832648" cy="246910"/>
          </a:xfrm>
        </p:spPr>
        <p:txBody>
          <a:bodyPr>
            <a:noAutofit/>
          </a:bodyPr>
          <a:lstStyle>
            <a:lvl1pPr marL="0" indent="0">
              <a:buNone/>
              <a:defRPr sz="1108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Put your amazing subtitle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-27384" y="555526"/>
            <a:ext cx="702078" cy="648072"/>
          </a:xfrm>
          <a:prstGeom prst="rect">
            <a:avLst/>
          </a:prstGeom>
          <a:solidFill>
            <a:srgbClr val="FAA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421" tIns="35710" rIns="71421" bIns="35710" rtlCol="0" anchor="ctr"/>
          <a:lstStyle/>
          <a:p>
            <a:pPr algn="ctr"/>
            <a:endParaRPr lang="ko-KR" altLang="en-US" sz="1246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337347" y="1347614"/>
            <a:ext cx="616999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8" y="4679613"/>
            <a:ext cx="844028" cy="29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:\project lab\7. logo BSC Lab\logo bsc lab result\logo-transparent-colo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76" y="4618798"/>
            <a:ext cx="871554" cy="40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 userDrawn="1"/>
        </p:nvGrpSpPr>
        <p:grpSpPr>
          <a:xfrm>
            <a:off x="2720267" y="4659983"/>
            <a:ext cx="1404156" cy="72008"/>
            <a:chOff x="3275856" y="2767383"/>
            <a:chExt cx="2592288" cy="144016"/>
          </a:xfrm>
        </p:grpSpPr>
        <p:sp>
          <p:nvSpPr>
            <p:cNvPr id="29" name="직사각형 28"/>
            <p:cNvSpPr/>
            <p:nvPr userDrawn="1"/>
          </p:nvSpPr>
          <p:spPr>
            <a:xfrm>
              <a:off x="3275856" y="2767383"/>
              <a:ext cx="648072" cy="144016"/>
            </a:xfrm>
            <a:prstGeom prst="rect">
              <a:avLst/>
            </a:prstGeom>
            <a:solidFill>
              <a:srgbClr val="5EB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  <p:sp>
          <p:nvSpPr>
            <p:cNvPr id="30" name="직사각형 29"/>
            <p:cNvSpPr/>
            <p:nvPr userDrawn="1"/>
          </p:nvSpPr>
          <p:spPr>
            <a:xfrm>
              <a:off x="3923928" y="2767383"/>
              <a:ext cx="648072" cy="144016"/>
            </a:xfrm>
            <a:prstGeom prst="rect">
              <a:avLst/>
            </a:prstGeom>
            <a:solidFill>
              <a:srgbClr val="2E3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  <p:sp>
          <p:nvSpPr>
            <p:cNvPr id="31" name="직사각형 30"/>
            <p:cNvSpPr/>
            <p:nvPr userDrawn="1"/>
          </p:nvSpPr>
          <p:spPr>
            <a:xfrm>
              <a:off x="4572000" y="2767383"/>
              <a:ext cx="648072" cy="144016"/>
            </a:xfrm>
            <a:prstGeom prst="rect">
              <a:avLst/>
            </a:prstGeom>
            <a:solidFill>
              <a:srgbClr val="EF6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  <p:sp>
          <p:nvSpPr>
            <p:cNvPr id="32" name="직사각형 31"/>
            <p:cNvSpPr/>
            <p:nvPr userDrawn="1"/>
          </p:nvSpPr>
          <p:spPr>
            <a:xfrm>
              <a:off x="5220072" y="2767383"/>
              <a:ext cx="648072" cy="144016"/>
            </a:xfrm>
            <a:prstGeom prst="rect">
              <a:avLst/>
            </a:prstGeom>
            <a:solidFill>
              <a:srgbClr val="FAA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</p:grpSp>
      <p:sp>
        <p:nvSpPr>
          <p:cNvPr id="17" name="바닥글 개체 틀 4"/>
          <p:cNvSpPr txBox="1">
            <a:spLocks/>
          </p:cNvSpPr>
          <p:nvPr userDrawn="1"/>
        </p:nvSpPr>
        <p:spPr>
          <a:xfrm>
            <a:off x="2343150" y="4746179"/>
            <a:ext cx="2171700" cy="273844"/>
          </a:xfrm>
          <a:prstGeom prst="rect">
            <a:avLst/>
          </a:prstGeom>
        </p:spPr>
        <p:txBody>
          <a:bodyPr vert="horz" lIns="71421" tIns="35710" rIns="71421" bIns="3571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62" i="0" dirty="0">
                <a:latin typeface="Cambria" panose="02040503050406030204" pitchFamily="18" charset="0"/>
              </a:rPr>
              <a:t>http://bsclab.pusan.ac.kr</a:t>
            </a:r>
            <a:endParaRPr lang="ko-KR" altLang="en-US" sz="762" i="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154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_Pro Light" panose="00000300000000000000" pitchFamily="50" charset="-127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_Pro Light" panose="00000300000000000000" pitchFamily="50" charset="-127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_Pro Light" panose="00000300000000000000" pitchFamily="50" charset="-127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_Pro Light" panose="00000300000000000000" pitchFamily="50" charset="-127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_Pro Light" panose="00000300000000000000" pitchFamily="50" charset="-127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26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7CB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7" name="직선 연결선 26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바탕체 Medium" panose="00000600000000000000" pitchFamily="2" charset="-127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01A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7" name="직선 연결선 26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0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바탕체 Medium" panose="00000600000000000000" pitchFamily="2" charset="-127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006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8" name="직선 연결선 27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7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바탕체 Medium" panose="00000600000000000000" pitchFamily="2" charset="-127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E8E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8" name="직선 연결선 27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바탕체 Medium" panose="00000600000000000000" pitchFamily="2" charset="-127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B3A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8" name="직선 연결선 27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5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2179214" y="5086350"/>
            <a:ext cx="2429154" cy="57150"/>
            <a:chOff x="3276600" y="2114550"/>
            <a:chExt cx="3238872" cy="144016"/>
          </a:xfrm>
        </p:grpSpPr>
        <p:grpSp>
          <p:nvGrpSpPr>
            <p:cNvPr id="5" name="그룹 4"/>
            <p:cNvGrpSpPr/>
            <p:nvPr userDrawn="1"/>
          </p:nvGrpSpPr>
          <p:grpSpPr>
            <a:xfrm>
              <a:off x="3276600" y="2114550"/>
              <a:ext cx="2592288" cy="144016"/>
              <a:chOff x="3275856" y="2767383"/>
              <a:chExt cx="2592288" cy="144016"/>
            </a:xfrm>
          </p:grpSpPr>
          <p:sp>
            <p:nvSpPr>
              <p:cNvPr id="7" name="직사각형 6"/>
              <p:cNvSpPr/>
              <p:nvPr userDrawn="1"/>
            </p:nvSpPr>
            <p:spPr>
              <a:xfrm>
                <a:off x="3275856" y="2767383"/>
                <a:ext cx="648072" cy="144016"/>
              </a:xfrm>
              <a:prstGeom prst="rect">
                <a:avLst/>
              </a:prstGeom>
              <a:solidFill>
                <a:srgbClr val="7CBA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8" name="직사각형 7"/>
              <p:cNvSpPr/>
              <p:nvPr userDrawn="1"/>
            </p:nvSpPr>
            <p:spPr>
              <a:xfrm>
                <a:off x="3923928" y="2767383"/>
                <a:ext cx="648072" cy="144016"/>
              </a:xfrm>
              <a:prstGeom prst="rect">
                <a:avLst/>
              </a:prstGeom>
              <a:solidFill>
                <a:srgbClr val="01A6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9" name="직사각형 8"/>
              <p:cNvSpPr/>
              <p:nvPr userDrawn="1"/>
            </p:nvSpPr>
            <p:spPr>
              <a:xfrm>
                <a:off x="4572000" y="2767383"/>
                <a:ext cx="648072" cy="144016"/>
              </a:xfrm>
              <a:prstGeom prst="rect">
                <a:avLst/>
              </a:prstGeom>
              <a:solidFill>
                <a:srgbClr val="0065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10" name="직사각형 9"/>
              <p:cNvSpPr/>
              <p:nvPr userDrawn="1"/>
            </p:nvSpPr>
            <p:spPr>
              <a:xfrm>
                <a:off x="5220072" y="2767383"/>
                <a:ext cx="648072" cy="144016"/>
              </a:xfrm>
              <a:prstGeom prst="rect">
                <a:avLst/>
              </a:prstGeom>
              <a:solidFill>
                <a:srgbClr val="E8E4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</p:grpSp>
        <p:sp>
          <p:nvSpPr>
            <p:cNvPr id="6" name="직사각형 5"/>
            <p:cNvSpPr/>
            <p:nvPr userDrawn="1"/>
          </p:nvSpPr>
          <p:spPr>
            <a:xfrm>
              <a:off x="5867400" y="2114550"/>
              <a:ext cx="648072" cy="144016"/>
            </a:xfrm>
            <a:prstGeom prst="rect">
              <a:avLst/>
            </a:prstGeom>
            <a:solidFill>
              <a:srgbClr val="B3A1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623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간지_b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11" name="그림 10" descr="간지_설계도.png"/>
          <p:cNvPicPr>
            <a:picLocks noChangeAspect="1"/>
          </p:cNvPicPr>
          <p:nvPr userDrawn="1"/>
        </p:nvPicPr>
        <p:blipFill>
          <a:blip r:embed="rId3" cstate="print"/>
          <a:srcRect l="24013" t="37400" r="26375" b="5901"/>
          <a:stretch>
            <a:fillRect/>
          </a:stretch>
        </p:blipFill>
        <p:spPr>
          <a:xfrm>
            <a:off x="5697252" y="4245936"/>
            <a:ext cx="945105" cy="81009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381075" y="1943042"/>
            <a:ext cx="4328238" cy="857250"/>
          </a:xfrm>
        </p:spPr>
        <p:txBody>
          <a:bodyPr>
            <a:normAutofit/>
          </a:bodyPr>
          <a:lstStyle>
            <a:lvl1pPr>
              <a:defRPr sz="2492" b="1" cap="none" spc="0">
                <a:ln>
                  <a:noFill/>
                </a:ln>
                <a:solidFill>
                  <a:srgbClr val="36373B"/>
                </a:solidFill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 descr="속지_라인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29" y="0"/>
            <a:ext cx="6857144" cy="71429"/>
          </a:xfrm>
          <a:prstGeom prst="rect">
            <a:avLst/>
          </a:prstGeom>
        </p:spPr>
      </p:pic>
      <p:pic>
        <p:nvPicPr>
          <p:cNvPr id="12" name="그림 11" descr="간지_콤파스.png"/>
          <p:cNvPicPr>
            <a:picLocks noChangeAspect="1"/>
          </p:cNvPicPr>
          <p:nvPr userDrawn="1"/>
        </p:nvPicPr>
        <p:blipFill>
          <a:blip r:embed="rId5" cstate="print"/>
          <a:srcRect l="16925" t="67849" r="55513" b="11151"/>
          <a:stretch>
            <a:fillRect/>
          </a:stretch>
        </p:blipFill>
        <p:spPr>
          <a:xfrm>
            <a:off x="5675469" y="4677984"/>
            <a:ext cx="525058" cy="300033"/>
          </a:xfrm>
          <a:prstGeom prst="rect">
            <a:avLst/>
          </a:prstGeom>
        </p:spPr>
      </p:pic>
      <p:pic>
        <p:nvPicPr>
          <p:cNvPr id="13" name="그림 12" descr="간지_샤프.png"/>
          <p:cNvPicPr>
            <a:picLocks noChangeAspect="1"/>
          </p:cNvPicPr>
          <p:nvPr userDrawn="1"/>
        </p:nvPicPr>
        <p:blipFill>
          <a:blip r:embed="rId6" cstate="print"/>
          <a:srcRect l="62600" t="58400" r="24800" b="12200"/>
          <a:stretch>
            <a:fillRect/>
          </a:stretch>
        </p:blipFill>
        <p:spPr>
          <a:xfrm>
            <a:off x="6510343" y="4311943"/>
            <a:ext cx="240027" cy="42004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91"/>
            <a:ext cx="782706" cy="30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31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고령화시대"/>
          <p:cNvSpPr>
            <a:spLocks noChangeArrowheads="1"/>
          </p:cNvSpPr>
          <p:nvPr userDrawn="1"/>
        </p:nvSpPr>
        <p:spPr bwMode="auto">
          <a:xfrm>
            <a:off x="242646" y="141480"/>
            <a:ext cx="1782198" cy="20774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 prstMaterial="softEdge">
              <a:bevelT w="1270" h="1270"/>
              <a:bevelB w="0" h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latinLnBrk="0" hangingPunct="0">
              <a:defRPr/>
            </a:pPr>
            <a:r>
              <a:rPr lang="en-US" altLang="ko-KR" sz="1350" b="1" spc="-113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BK21 </a:t>
            </a:r>
            <a:r>
              <a:rPr lang="ko-KR" altLang="en-US" sz="1350" b="1" spc="-113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부트캠프</a:t>
            </a:r>
            <a:endParaRPr lang="en-US" altLang="ko-KR" sz="1350" b="1" spc="-113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고령화시대"/>
          <p:cNvSpPr>
            <a:spLocks noChangeArrowheads="1"/>
          </p:cNvSpPr>
          <p:nvPr userDrawn="1"/>
        </p:nvSpPr>
        <p:spPr bwMode="auto">
          <a:xfrm>
            <a:off x="6399330" y="4677984"/>
            <a:ext cx="432049" cy="20774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 prstMaterial="softEdge">
              <a:bevelT w="1270" h="1270"/>
              <a:bevelB w="0" h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latinLnBrk="0" hangingPunct="0">
              <a:defRPr/>
            </a:pPr>
            <a:fld id="{88CE2105-8185-4A92-967B-8434C56086A9}" type="slidenum">
              <a:rPr lang="en-US" altLang="ko-KR" sz="1350" spc="-113" smtClean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‹#›</a:t>
            </a:fld>
            <a:endParaRPr lang="en-US" altLang="ko-KR" sz="1350" spc="-113" dirty="0">
              <a:solidFill>
                <a:schemeClr val="tx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2F78FE-C529-4606-B295-674B28356DF7}"/>
              </a:ext>
            </a:extLst>
          </p:cNvPr>
          <p:cNvGrpSpPr/>
          <p:nvPr userDrawn="1"/>
        </p:nvGrpSpPr>
        <p:grpSpPr>
          <a:xfrm>
            <a:off x="4077072" y="4566397"/>
            <a:ext cx="2478329" cy="532714"/>
            <a:chOff x="5885249" y="6088529"/>
            <a:chExt cx="3304438" cy="710285"/>
          </a:xfrm>
        </p:grpSpPr>
        <p:pic>
          <p:nvPicPr>
            <p:cNvPr id="8" name="Picture 2" descr="부산대학교에 대한 이미지 검색결과">
              <a:extLst>
                <a:ext uri="{FF2B5EF4-FFF2-40B4-BE49-F238E27FC236}">
                  <a16:creationId xmlns:a16="http://schemas.microsoft.com/office/drawing/2014/main" id="{BA1AD806-367E-4BDE-9408-0F2F54A64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5249" y="6255815"/>
              <a:ext cx="1496991" cy="375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:\박상혁업무\로고\bsclablogoresult\logo-transparent-color.png">
              <a:extLst>
                <a:ext uri="{FF2B5EF4-FFF2-40B4-BE49-F238E27FC236}">
                  <a16:creationId xmlns:a16="http://schemas.microsoft.com/office/drawing/2014/main" id="{B8463AA9-8075-41A6-9697-D79AF4D79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2240" y="6088529"/>
              <a:ext cx="1807447" cy="71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1610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8" r:id="rId8"/>
    <p:sldLayoutId id="2147483679" r:id="rId9"/>
    <p:sldLayoutId id="2147483680" r:id="rId10"/>
  </p:sldLayoutIdLst>
  <p:txStyles>
    <p:titleStyle>
      <a:lvl1pPr algn="ctr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2743200"/>
            <a:ext cx="4800600" cy="557213"/>
          </a:xfrm>
        </p:spPr>
        <p:txBody>
          <a:bodyPr>
            <a:normAutofit fontScale="92500"/>
          </a:bodyPr>
          <a:lstStyle/>
          <a:p>
            <a:r>
              <a:rPr lang="en-US" altLang="ko-KR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lt"/>
              </a:rPr>
              <a:t>Prof. </a:t>
            </a:r>
            <a:r>
              <a:rPr lang="en-US" altLang="ko-KR" dirty="0" err="1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lt"/>
              </a:rPr>
              <a:t>Hyerim</a:t>
            </a:r>
            <a:r>
              <a:rPr lang="en-US" altLang="ko-KR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lt"/>
              </a:rPr>
              <a:t> Bae</a:t>
            </a:r>
          </a:p>
          <a:p>
            <a:r>
              <a:rPr lang="en-US" altLang="ko-KR" sz="9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lt"/>
              </a:rPr>
              <a:t>Department of Industrial Engineering, Pusan National University</a:t>
            </a:r>
          </a:p>
          <a:p>
            <a:r>
              <a:rPr lang="en-US" altLang="ko-KR" sz="788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lt"/>
              </a:rPr>
              <a:t>hrbae@pusan.ac.kr</a:t>
            </a:r>
            <a:endParaRPr lang="ko-KR" altLang="en-US" sz="788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1728" y="1771650"/>
            <a:ext cx="6234545" cy="70207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altLang="ko-KR" sz="1725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K-means </a:t>
            </a:r>
            <a:r>
              <a:rPr lang="en-US" altLang="ko-KR" sz="1725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latin typeface="+mj-lt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4150915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3CDF75-B1A6-4EF2-ABFC-55FCE3667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앞의 예제에서 클러스터링</a:t>
            </a:r>
            <a:r>
              <a:rPr lang="en-US" altLang="ko-KR" dirty="0"/>
              <a:t>(</a:t>
            </a:r>
            <a:r>
              <a:rPr lang="ko-KR" altLang="en-US" dirty="0"/>
              <a:t>그룹화</a:t>
            </a:r>
            <a:r>
              <a:rPr lang="en-US" altLang="ko-KR" dirty="0"/>
              <a:t>)</a:t>
            </a:r>
            <a:r>
              <a:rPr lang="ko-KR" altLang="en-US" dirty="0"/>
              <a:t>은 단순히 시각적으로도 수행할 수 있었음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1100" dirty="0"/>
              <a:t>다차원 데이터</a:t>
            </a:r>
            <a:r>
              <a:rPr lang="en-US" altLang="ko-KR" sz="1100" dirty="0"/>
              <a:t>(</a:t>
            </a:r>
            <a:r>
              <a:rPr lang="ko-KR" altLang="en-US" sz="1100" dirty="0"/>
              <a:t>변수가 </a:t>
            </a:r>
            <a:r>
              <a:rPr lang="en-US" altLang="ko-KR" sz="1100" dirty="0"/>
              <a:t>3</a:t>
            </a:r>
            <a:r>
              <a:rPr lang="ko-KR" altLang="en-US" sz="1100" dirty="0"/>
              <a:t>개 이상</a:t>
            </a:r>
            <a:r>
              <a:rPr lang="en-US" altLang="ko-KR" sz="1100" dirty="0"/>
              <a:t>)</a:t>
            </a:r>
            <a:r>
              <a:rPr lang="ko-KR" altLang="en-US" sz="1100" dirty="0"/>
              <a:t>를 고려할 경우</a:t>
            </a:r>
            <a:r>
              <a:rPr lang="en-US" altLang="ko-KR" sz="1100" dirty="0"/>
              <a:t>, </a:t>
            </a:r>
            <a:r>
              <a:rPr lang="ko-KR" altLang="en-US" sz="1100" dirty="0"/>
              <a:t>단순히 시각적으로 클러스터링 어려움</a:t>
            </a:r>
            <a:endParaRPr lang="en-US" altLang="ko-KR" sz="1100" dirty="0"/>
          </a:p>
          <a:p>
            <a:pPr lvl="1">
              <a:lnSpc>
                <a:spcPct val="150000"/>
              </a:lnSpc>
            </a:pP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50" dirty="0"/>
              <a:t>다차원 데이터를 </a:t>
            </a:r>
            <a:r>
              <a:rPr lang="ko-KR" altLang="en-US" sz="1250" dirty="0" err="1"/>
              <a:t>클러스터링하기</a:t>
            </a:r>
            <a:r>
              <a:rPr lang="ko-KR" altLang="en-US" sz="1250" dirty="0"/>
              <a:t> 위해서는 아래의 </a:t>
            </a:r>
            <a:r>
              <a:rPr lang="en-US" altLang="ko-KR" sz="1250" dirty="0"/>
              <a:t>2</a:t>
            </a:r>
            <a:r>
              <a:rPr lang="ko-KR" altLang="en-US" sz="1250" dirty="0"/>
              <a:t>가지를 포함하는 알고리즘 필요</a:t>
            </a:r>
            <a:endParaRPr lang="en-US" altLang="ko-KR" sz="1250" dirty="0"/>
          </a:p>
          <a:p>
            <a:pPr lvl="1">
              <a:lnSpc>
                <a:spcPct val="150000"/>
              </a:lnSpc>
            </a:pPr>
            <a:r>
              <a:rPr lang="ko-KR" altLang="en-US" sz="1100" dirty="0"/>
              <a:t>거리 척도 정의</a:t>
            </a:r>
            <a:endParaRPr lang="en-US" altLang="ko-KR" sz="1100" dirty="0"/>
          </a:p>
          <a:p>
            <a:pPr lvl="1">
              <a:lnSpc>
                <a:spcPct val="150000"/>
              </a:lnSpc>
            </a:pPr>
            <a:r>
              <a:rPr lang="ko-KR" altLang="en-US" sz="1100" dirty="0"/>
              <a:t>클러스터를 형성함에 있어 거리 척도 사용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계층적 알고리즘 </a:t>
            </a:r>
            <a:r>
              <a:rPr lang="en-US" altLang="ko-KR" sz="1400" dirty="0"/>
              <a:t>vs </a:t>
            </a:r>
            <a:r>
              <a:rPr lang="ko-KR" altLang="en-US" sz="1400" dirty="0"/>
              <a:t>비계층적 알고리즘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 marL="342900" lvl="1" indent="0">
              <a:lnSpc>
                <a:spcPct val="150000"/>
              </a:lnSpc>
              <a:buNone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D4DA78-BE08-4183-B7AB-F35AC9FF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고차원</a:t>
            </a:r>
            <a:r>
              <a:rPr lang="en-US" altLang="ko-KR" dirty="0"/>
              <a:t>(3</a:t>
            </a:r>
            <a:r>
              <a:rPr lang="ko-KR" altLang="en-US" dirty="0"/>
              <a:t>차원 이상</a:t>
            </a:r>
            <a:r>
              <a:rPr lang="en-US" altLang="ko-KR" dirty="0"/>
              <a:t>)</a:t>
            </a:r>
            <a:r>
              <a:rPr lang="ko-KR" altLang="en-US" dirty="0"/>
              <a:t>으로 확장</a:t>
            </a:r>
          </a:p>
        </p:txBody>
      </p:sp>
    </p:spTree>
    <p:extLst>
      <p:ext uri="{BB962C8B-B14F-4D97-AF65-F5344CB8AC3E}">
        <p14:creationId xmlns:p14="http://schemas.microsoft.com/office/powerpoint/2010/main" val="2193398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4DA78-BE08-4183-B7AB-F35AC9FF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클러스터링의 유형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E85FD3-3904-465A-9F58-959029FCD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계층적 클러스터링 </a:t>
            </a:r>
            <a:r>
              <a:rPr lang="en-US" altLang="ko-KR" sz="1400" dirty="0"/>
              <a:t>vs</a:t>
            </a:r>
            <a:r>
              <a:rPr lang="ko-KR" altLang="en-US" sz="1400" dirty="0"/>
              <a:t> 비계층적 클러스터링</a:t>
            </a:r>
            <a:endParaRPr lang="en-US" altLang="ko-KR" sz="1100" dirty="0"/>
          </a:p>
          <a:p>
            <a:pPr lvl="1">
              <a:lnSpc>
                <a:spcPct val="150000"/>
              </a:lnSpc>
            </a:pPr>
            <a:endParaRPr lang="en-US" altLang="ko-KR" sz="12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 marL="342900" lvl="1" indent="0">
              <a:lnSpc>
                <a:spcPct val="150000"/>
              </a:lnSpc>
              <a:buNone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17989470-FD82-4928-B8ED-7BCBD3B92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57350"/>
            <a:ext cx="4578401" cy="265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7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4DA78-BE08-4183-B7AB-F35AC9FF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클러스터링의 유형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E85FD3-3904-465A-9F58-959029FCD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계층적 클러스터링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응집형 방법</a:t>
            </a:r>
            <a:endParaRPr lang="en-US" altLang="ko-KR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n</a:t>
            </a:r>
            <a:r>
              <a:rPr lang="ko-KR" altLang="en-US" dirty="0"/>
              <a:t>개의 데이터가 존재 시</a:t>
            </a:r>
            <a:r>
              <a:rPr lang="en-US" altLang="ko-KR" dirty="0"/>
              <a:t>, n</a:t>
            </a:r>
            <a:r>
              <a:rPr lang="ko-KR" altLang="en-US" dirty="0"/>
              <a:t>개의 클러스터가</a:t>
            </a:r>
            <a:r>
              <a:rPr lang="en-US" altLang="ko-KR" dirty="0"/>
              <a:t> </a:t>
            </a:r>
            <a:r>
              <a:rPr lang="ko-KR" altLang="en-US" dirty="0"/>
              <a:t>있다고 가정하고 시작</a:t>
            </a:r>
            <a:endParaRPr lang="en-US" altLang="ko-KR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하나의 클러스터</a:t>
            </a:r>
            <a:r>
              <a:rPr lang="en-US" altLang="ko-KR" dirty="0"/>
              <a:t>(</a:t>
            </a:r>
            <a:r>
              <a:rPr lang="ko-KR" altLang="en-US" dirty="0"/>
              <a:t>전체 데이터가 포함된 클러스터</a:t>
            </a:r>
            <a:r>
              <a:rPr lang="en-US" altLang="ko-KR" dirty="0"/>
              <a:t>)</a:t>
            </a:r>
            <a:r>
              <a:rPr lang="ko-KR" altLang="en-US" dirty="0"/>
              <a:t>로 묶일 때까지 각각의 데이터를 계속 결합</a:t>
            </a:r>
            <a:endParaRPr lang="en-US" altLang="ko-KR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분리형 방법</a:t>
            </a:r>
            <a:endParaRPr lang="en-US" altLang="ko-KR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하나의 포괄적인 클러스터</a:t>
            </a:r>
            <a:r>
              <a:rPr lang="en-US" altLang="ko-KR" dirty="0"/>
              <a:t>(</a:t>
            </a:r>
            <a:r>
              <a:rPr lang="ko-KR" altLang="en-US" dirty="0"/>
              <a:t>전체 데이터가 포함된 하나의 클러스터</a:t>
            </a:r>
            <a:r>
              <a:rPr lang="en-US" altLang="ko-KR" dirty="0"/>
              <a:t>)</a:t>
            </a:r>
            <a:r>
              <a:rPr lang="ko-KR" altLang="en-US" dirty="0"/>
              <a:t>로 부터 시작</a:t>
            </a:r>
            <a:endParaRPr lang="en-US" altLang="ko-KR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더 작은 클러스터로 반복적으로 분할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100" dirty="0"/>
          </a:p>
          <a:p>
            <a:pPr lvl="1">
              <a:lnSpc>
                <a:spcPct val="150000"/>
              </a:lnSpc>
            </a:pPr>
            <a:endParaRPr lang="en-US" altLang="ko-KR" sz="12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 marL="342900" lvl="1" indent="0">
              <a:lnSpc>
                <a:spcPct val="150000"/>
              </a:lnSpc>
              <a:buNone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8A130B32-C331-4BE4-AB30-A0EC27295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800350"/>
            <a:ext cx="2324100" cy="20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7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4DA78-BE08-4183-B7AB-F35AC9FF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클러스터링의 유형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E85FD3-3904-465A-9F58-959029FCD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비계층적 클러스터링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50" dirty="0"/>
              <a:t>K-means </a:t>
            </a:r>
            <a:r>
              <a:rPr lang="ko-KR" altLang="en-US" sz="1250" dirty="0"/>
              <a:t>클러스터링</a:t>
            </a:r>
            <a:endParaRPr lang="en-US" altLang="ko-KR" sz="125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/>
              <a:t>K: </a:t>
            </a:r>
            <a:r>
              <a:rPr lang="ko-KR" altLang="en-US" sz="1100" dirty="0"/>
              <a:t>나누고자 하는 클러스터의 수</a:t>
            </a:r>
            <a:r>
              <a:rPr lang="en-US" altLang="ko-KR" sz="1100" dirty="0"/>
              <a:t>(</a:t>
            </a:r>
            <a:r>
              <a:rPr lang="ko-KR" altLang="en-US" sz="1100" dirty="0"/>
              <a:t>사용자 설정</a:t>
            </a:r>
            <a:r>
              <a:rPr lang="en-US" altLang="ko-KR" sz="1100" dirty="0"/>
              <a:t>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/>
              <a:t>각 데이터는 </a:t>
            </a:r>
            <a:r>
              <a:rPr lang="en-US" altLang="ko-KR" sz="1100" dirty="0"/>
              <a:t>K</a:t>
            </a:r>
            <a:r>
              <a:rPr lang="ko-KR" altLang="en-US" sz="1100" dirty="0"/>
              <a:t>개의 클러스터 중심으로부터 가장 거리가 가까운 클러스터에 할당</a:t>
            </a:r>
            <a:endParaRPr lang="en-US" altLang="ko-KR" sz="11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/>
              <a:t>계층적 클러스터링보다 </a:t>
            </a:r>
            <a:r>
              <a:rPr lang="ko-KR" altLang="en-US" sz="1100" dirty="0" err="1"/>
              <a:t>계산량이</a:t>
            </a:r>
            <a:r>
              <a:rPr lang="ko-KR" altLang="en-US" sz="1100" dirty="0"/>
              <a:t> 적음</a:t>
            </a:r>
            <a:endParaRPr lang="en-US" altLang="ko-KR" sz="1100" dirty="0"/>
          </a:p>
          <a:p>
            <a:pPr lvl="1">
              <a:lnSpc>
                <a:spcPct val="150000"/>
              </a:lnSpc>
            </a:pPr>
            <a:r>
              <a:rPr lang="en-US" altLang="ko-KR" sz="1250" dirty="0"/>
              <a:t>DBSCAN(</a:t>
            </a:r>
            <a:r>
              <a:rPr lang="ko-KR" altLang="en-US" sz="1250" dirty="0" err="1"/>
              <a:t>밀도기반클러스터링</a:t>
            </a:r>
            <a:r>
              <a:rPr lang="en-US" altLang="ko-KR" sz="1250" dirty="0"/>
              <a:t>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/>
              <a:t>밀도 기반 접근</a:t>
            </a:r>
            <a:endParaRPr lang="en-US" altLang="ko-KR" sz="11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/>
              <a:t>Discover clusters of arbitrary shape(</a:t>
            </a:r>
            <a:r>
              <a:rPr lang="ko-KR" altLang="en-US" sz="1100" dirty="0"/>
              <a:t>임의의 모양을 가진 클러스터를 발견할 수 있음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8740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3CDF75-B1A6-4EF2-ABFC-55FCE3667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간 거리 </a:t>
            </a:r>
            <a:r>
              <a:rPr lang="en-US" altLang="ko-KR" sz="1400" dirty="0"/>
              <a:t>vs </a:t>
            </a:r>
            <a:r>
              <a:rPr lang="ko-KR" altLang="en-US" sz="1400" dirty="0"/>
              <a:t>클러스터 간 거리</a:t>
            </a:r>
            <a:endParaRPr lang="en-US" altLang="ko-KR" sz="1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D4DA78-BE08-4183-B7AB-F35AC9FF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거리 측정 및 척도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00B0479-B541-459C-8E8C-03F810ED3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885950"/>
            <a:ext cx="3717483" cy="225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18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3CDF75-B1A6-4EF2-ABFC-55FCE3667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거리 척도의 성질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dirty="0"/>
              <a:t>가장 대표적인 거리 척도</a:t>
            </a:r>
            <a:r>
              <a:rPr lang="en-US" altLang="ko-KR" dirty="0"/>
              <a:t>: </a:t>
            </a:r>
            <a:r>
              <a:rPr lang="ko-KR" altLang="en-US" dirty="0"/>
              <a:t>유클리드 거리</a:t>
            </a:r>
            <a:r>
              <a:rPr lang="en-US" altLang="ko-KR" dirty="0"/>
              <a:t>(Euclidean distance)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가장 일반적인 거리 측정 방식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12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D4DA78-BE08-4183-B7AB-F35AC9FF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거리 측정 및 척도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50420E-4F46-4D0F-A883-52AB4183C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5" y="1352550"/>
            <a:ext cx="3270249" cy="114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FE1CF71-85FE-4950-B457-3B376E00250C}"/>
                  </a:ext>
                </a:extLst>
              </p:cNvPr>
              <p:cNvSpPr/>
              <p:nvPr/>
            </p:nvSpPr>
            <p:spPr>
              <a:xfrm>
                <a:off x="723899" y="3421976"/>
                <a:ext cx="270510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sz="10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FE1CF71-85FE-4950-B457-3B376E0025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99" y="3421976"/>
                <a:ext cx="270510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902E455-F168-4854-B64D-A8891785D1E2}"/>
                  </a:ext>
                </a:extLst>
              </p:cNvPr>
              <p:cNvSpPr/>
              <p:nvPr/>
            </p:nvSpPr>
            <p:spPr>
              <a:xfrm>
                <a:off x="897379" y="3714750"/>
                <a:ext cx="1792991" cy="691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587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altLang="ko-KR" sz="10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902E455-F168-4854-B64D-A8891785D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379" y="3714750"/>
                <a:ext cx="1792991" cy="691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5CABE09-DD57-4ECF-BE95-1C4101198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157412"/>
              </p:ext>
            </p:extLst>
          </p:nvPr>
        </p:nvGraphicFramePr>
        <p:xfrm>
          <a:off x="4295476" y="3300145"/>
          <a:ext cx="1197226" cy="11972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8613">
                  <a:extLst>
                    <a:ext uri="{9D8B030D-6E8A-4147-A177-3AD203B41FA5}">
                      <a16:colId xmlns:a16="http://schemas.microsoft.com/office/drawing/2014/main" val="304251984"/>
                    </a:ext>
                  </a:extLst>
                </a:gridCol>
                <a:gridCol w="598613">
                  <a:extLst>
                    <a:ext uri="{9D8B030D-6E8A-4147-A177-3AD203B41FA5}">
                      <a16:colId xmlns:a16="http://schemas.microsoft.com/office/drawing/2014/main" val="1940613888"/>
                    </a:ext>
                  </a:extLst>
                </a:gridCol>
              </a:tblGrid>
              <a:tr h="598613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3387" marR="33387" marT="16693" marB="1669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3387" marR="33387" marT="16693" marB="16693"/>
                </a:tc>
                <a:extLst>
                  <a:ext uri="{0D108BD9-81ED-4DB2-BD59-A6C34878D82A}">
                    <a16:rowId xmlns:a16="http://schemas.microsoft.com/office/drawing/2014/main" val="2553374001"/>
                  </a:ext>
                </a:extLst>
              </a:tr>
              <a:tr h="598613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3387" marR="33387" marT="16693" marB="1669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3387" marR="33387" marT="16693" marB="16693"/>
                </a:tc>
                <a:extLst>
                  <a:ext uri="{0D108BD9-81ED-4DB2-BD59-A6C34878D82A}">
                    <a16:rowId xmlns:a16="http://schemas.microsoft.com/office/drawing/2014/main" val="72957538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A71E50-C405-4BA3-B3FD-5E134365793D}"/>
                  </a:ext>
                </a:extLst>
              </p:cNvPr>
              <p:cNvSpPr txBox="1"/>
              <p:nvPr/>
            </p:nvSpPr>
            <p:spPr>
              <a:xfrm>
                <a:off x="3951728" y="4497371"/>
                <a:ext cx="7051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A71E50-C405-4BA3-B3FD-5E1343657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728" y="4497371"/>
                <a:ext cx="705129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0C40E0-95F9-475B-AF67-9D2819495CA8}"/>
                  </a:ext>
                </a:extLst>
              </p:cNvPr>
              <p:cNvSpPr txBox="1"/>
              <p:nvPr/>
            </p:nvSpPr>
            <p:spPr>
              <a:xfrm>
                <a:off x="5148954" y="2993114"/>
                <a:ext cx="7123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0C40E0-95F9-475B-AF67-9D2819495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954" y="2993114"/>
                <a:ext cx="712311" cy="276999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D020D27-BA8B-4FE9-A60A-501F3347C24E}"/>
              </a:ext>
            </a:extLst>
          </p:cNvPr>
          <p:cNvCxnSpPr>
            <a:cxnSpLocks/>
          </p:cNvCxnSpPr>
          <p:nvPr/>
        </p:nvCxnSpPr>
        <p:spPr>
          <a:xfrm flipV="1">
            <a:off x="4295476" y="3300146"/>
            <a:ext cx="1197226" cy="11972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220CE7D-0005-472A-881A-A2F4DADFF406}"/>
                  </a:ext>
                </a:extLst>
              </p:cNvPr>
              <p:cNvSpPr/>
              <p:nvPr/>
            </p:nvSpPr>
            <p:spPr>
              <a:xfrm>
                <a:off x="4836939" y="3898758"/>
                <a:ext cx="455125" cy="291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𝒙𝒚</m:t>
                          </m:r>
                        </m:sub>
                      </m:sSub>
                    </m:oMath>
                  </m:oMathPara>
                </a14:m>
                <a:endParaRPr lang="ko-KR" altLang="en-US" sz="1200" b="1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220CE7D-0005-472A-881A-A2F4DADFF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939" y="3898758"/>
                <a:ext cx="455125" cy="2916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902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573CDF75-B1A6-4EF2-ABFC-55FCE36679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900" y="895351"/>
                <a:ext cx="6172200" cy="369927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0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로 이루어진 이진변수를 가진 데이터 간의 거리를 측정하기 위해서는 별도의 테이블을 구성하여 활용할 수 있음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sz="1400" dirty="0"/>
              </a:p>
              <a:p>
                <a:pPr lvl="1">
                  <a:lnSpc>
                    <a:spcPct val="150000"/>
                  </a:lnSpc>
                </a:pPr>
                <a:endParaRPr lang="en-US" altLang="ko-KR" sz="125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400" dirty="0"/>
              </a:p>
              <a:p>
                <a:pPr marL="342900" lvl="1" indent="0">
                  <a:lnSpc>
                    <a:spcPct val="150000"/>
                  </a:lnSpc>
                  <a:buNone/>
                </a:pPr>
                <a:endPara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28612" indent="-285750">
                  <a:lnSpc>
                    <a:spcPct val="150000"/>
                  </a:lnSpc>
                </a:pPr>
                <a:r>
                  <a:rPr lang="ko-KR" altLang="en-US" sz="1400" dirty="0"/>
                  <a:t>위의 표를 기반으로 유사도 측정</a:t>
                </a:r>
                <a:endParaRPr lang="en-US" altLang="ko-KR" sz="1400" dirty="0"/>
              </a:p>
              <a:p>
                <a:pPr marL="628650" lvl="1" indent="-285750"/>
                <a:r>
                  <a:rPr lang="en-US" altLang="ko-KR" sz="1250" dirty="0"/>
                  <a:t>Matching </a:t>
                </a:r>
                <a:r>
                  <a:rPr lang="en-US" altLang="ko-KR" sz="1250" dirty="0" err="1"/>
                  <a:t>coef</a:t>
                </a:r>
                <a:r>
                  <a:rPr lang="en-US" altLang="ko-KR" sz="125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5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</m:ctrlPr>
                      </m:fPr>
                      <m:num>
                        <m:r>
                          <a:rPr lang="en-US" altLang="ko-KR" sz="1250" b="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(</m:t>
                        </m:r>
                        <m:r>
                          <a:rPr lang="en-US" altLang="ko-KR" sz="1250" b="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𝑎</m:t>
                        </m:r>
                        <m:r>
                          <a:rPr lang="en-US" altLang="ko-KR" sz="1250" b="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+</m:t>
                        </m:r>
                        <m:r>
                          <a:rPr lang="en-US" altLang="ko-KR" sz="1250" b="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𝑑</m:t>
                        </m:r>
                        <m:r>
                          <a:rPr lang="en-US" altLang="ko-KR" sz="1250" b="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)</m:t>
                        </m:r>
                      </m:num>
                      <m:den>
                        <m:r>
                          <a:rPr lang="en-US" altLang="ko-KR" sz="1250" b="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(</m:t>
                        </m:r>
                        <m:r>
                          <a:rPr lang="en-US" altLang="ko-KR" sz="1250" b="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𝑎</m:t>
                        </m:r>
                        <m:r>
                          <a:rPr lang="en-US" altLang="ko-KR" sz="1250" b="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+</m:t>
                        </m:r>
                        <m:r>
                          <a:rPr lang="en-US" altLang="ko-KR" sz="1250" b="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𝑏</m:t>
                        </m:r>
                        <m:r>
                          <a:rPr lang="en-US" altLang="ko-KR" sz="1250" b="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+</m:t>
                        </m:r>
                        <m:r>
                          <a:rPr lang="en-US" altLang="ko-KR" sz="1250" b="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𝑐</m:t>
                        </m:r>
                        <m:r>
                          <a:rPr lang="en-US" altLang="ko-KR" sz="1250" b="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+</m:t>
                        </m:r>
                        <m:r>
                          <a:rPr lang="en-US" altLang="ko-KR" sz="1250" b="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𝑑</m:t>
                        </m:r>
                        <m:r>
                          <a:rPr lang="en-US" altLang="ko-KR" sz="1250" b="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sz="1250" dirty="0"/>
              </a:p>
              <a:p>
                <a:pPr marL="628650" lvl="1" indent="-285750"/>
                <a:r>
                  <a:rPr lang="en-US" altLang="ko-KR" sz="1250" dirty="0" err="1"/>
                  <a:t>Jaquard’s</a:t>
                </a:r>
                <a:r>
                  <a:rPr lang="en-US" altLang="ko-KR" sz="1250" dirty="0"/>
                  <a:t> </a:t>
                </a:r>
                <a:r>
                  <a:rPr lang="en-US" altLang="ko-KR" sz="1250" dirty="0" err="1"/>
                  <a:t>coef</a:t>
                </a:r>
                <a:r>
                  <a:rPr lang="en-US" altLang="ko-KR" sz="125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50" i="1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</m:ctrlPr>
                      </m:fPr>
                      <m:num>
                        <m:r>
                          <a:rPr lang="en-US" altLang="ko-KR" sz="1250" i="1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(</m:t>
                        </m:r>
                        <m:r>
                          <a:rPr lang="en-US" altLang="ko-KR" sz="1250" i="1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𝑑</m:t>
                        </m:r>
                        <m:r>
                          <a:rPr lang="en-US" altLang="ko-KR" sz="1250" i="1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)</m:t>
                        </m:r>
                      </m:num>
                      <m:den>
                        <m:r>
                          <a:rPr lang="en-US" altLang="ko-KR" sz="1250" i="1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(</m:t>
                        </m:r>
                        <m:r>
                          <a:rPr lang="en-US" altLang="ko-KR" sz="1250" i="1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𝑏</m:t>
                        </m:r>
                        <m:r>
                          <a:rPr lang="en-US" altLang="ko-KR" sz="1250" i="1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+</m:t>
                        </m:r>
                        <m:r>
                          <a:rPr lang="en-US" altLang="ko-KR" sz="1250" i="1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𝑐</m:t>
                        </m:r>
                        <m:r>
                          <a:rPr lang="en-US" altLang="ko-KR" sz="1250" i="1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+</m:t>
                        </m:r>
                        <m:r>
                          <a:rPr lang="en-US" altLang="ko-KR" sz="1250" i="1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𝑑</m:t>
                        </m:r>
                        <m:r>
                          <a:rPr lang="en-US" altLang="ko-KR" sz="1250" i="1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sz="1250" dirty="0"/>
              </a:p>
              <a:p>
                <a:pPr marL="928687" lvl="2" indent="-285750"/>
                <a:r>
                  <a:rPr lang="ko-KR" altLang="en-US" sz="1050" dirty="0"/>
                  <a:t>두 사람 모두에게 많은 특징들이 공통적으로 없다고 해서 두 사람이 유사하다고 생각하지 않음</a:t>
                </a:r>
                <a:endParaRPr lang="en-US" altLang="ko-KR" sz="1050" dirty="0"/>
              </a:p>
              <a:p>
                <a:pPr>
                  <a:lnSpc>
                    <a:spcPct val="150000"/>
                  </a:lnSpc>
                </a:pPr>
                <a:endParaRPr lang="en-US" altLang="ko-KR" sz="1250" dirty="0"/>
              </a:p>
              <a:p>
                <a:pPr marL="342900" lvl="1" indent="0">
                  <a:lnSpc>
                    <a:spcPct val="150000"/>
                  </a:lnSpc>
                  <a:buNone/>
                </a:pPr>
                <a:endPara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573CDF75-B1A6-4EF2-ABFC-55FCE3667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895351"/>
                <a:ext cx="6172200" cy="369927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CBD4DA78-BE08-4183-B7AB-F35AC9FF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범주형 데이터 간의 거리 측정 방식 </a:t>
            </a:r>
            <a:r>
              <a:rPr lang="en-US" altLang="ko-KR" dirty="0"/>
              <a:t>- </a:t>
            </a:r>
            <a:r>
              <a:rPr lang="ko-KR" altLang="en-US" dirty="0"/>
              <a:t>유사도</a:t>
            </a: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29707FF9-7893-4076-A173-7A557F956C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359619"/>
              </p:ext>
            </p:extLst>
          </p:nvPr>
        </p:nvGraphicFramePr>
        <p:xfrm>
          <a:off x="3048000" y="1455860"/>
          <a:ext cx="3324225" cy="1125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8" name="Worksheet" r:id="rId4" imgW="1315295" imgH="482937" progId="Excel.Sheet.8">
                  <p:embed/>
                </p:oleObj>
              </mc:Choice>
              <mc:Fallback>
                <p:oleObj name="Worksheet" r:id="rId4" imgW="1315295" imgH="482937" progId="Excel.Sheet.8">
                  <p:embed/>
                  <p:pic>
                    <p:nvPicPr>
                      <p:cNvPr id="2048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455860"/>
                        <a:ext cx="3324225" cy="11254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2781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5C92E-A529-4EDE-B036-072C734A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거리 측정 방식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72F5671-24E4-40CA-955C-64F8E8B47D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상관 관계 기반 유사도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𝑖𝑗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 Medium" panose="02020603020101020101" pitchFamily="18" charset="-127"/>
                      </a:rPr>
                      <m:t>=1−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KoPub돋움체 Medium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KoPub돋움체 Medium" panose="02020603020101020101" pitchFamily="18" charset="-127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KoPub돋움체 Medium" panose="02020603020101020101" pitchFamily="18" charset="-127"/>
                              </a:rPr>
                              <m:t>𝑖𝑗</m:t>
                            </m:r>
                          </m:sub>
                        </m:sSub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통계적 거리 측정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Mahalanobis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ko-KR" altLang="en-US" sz="800" dirty="0">
                    <a:cs typeface="KoPubWorld돋움체_Pro Medium" panose="00000600000000000000" pitchFamily="50" charset="-127"/>
                  </a:rPr>
                  <a:t>상관관계가 높은 변수는 영향도가 적다는 것을 반영한 거리</a:t>
                </a:r>
                <a:r>
                  <a:rPr lang="en-US" altLang="ko-KR" sz="800" dirty="0">
                    <a:cs typeface="KoPubWorld돋움체_Pro Medium" panose="00000600000000000000" pitchFamily="50" charset="-127"/>
                  </a:rPr>
                  <a:t> (Variable with higher correlation has less effect.)</a:t>
                </a:r>
              </a:p>
              <a:p>
                <a:pPr lvl="2"/>
                <a:r>
                  <a:rPr lang="ko-KR" altLang="en-US" dirty="0">
                    <a:cs typeface="KoPubWorld돋움체_Pro Medium" panose="00000600000000000000" pitchFamily="50" charset="-127"/>
                  </a:rPr>
                  <a:t>평균과의 거리가 표준 편차의 몇 배인지를 나타내는 값</a:t>
                </a:r>
                <a:endParaRPr lang="en-US" altLang="ko-KR" dirty="0">
                  <a:cs typeface="KoPubWorld돋움체_Pro Medium" panose="00000600000000000000" pitchFamily="50" charset="-127"/>
                </a:endParaRPr>
              </a:p>
              <a:p>
                <a:pPr lvl="1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 err="1"/>
                  <a:t>맨해튼거리</a:t>
                </a:r>
                <a:r>
                  <a:rPr lang="en-US" altLang="ko-KR" dirty="0"/>
                  <a:t>(Manhattan distance): </a:t>
                </a:r>
                <a:r>
                  <a:rPr lang="ko-KR" altLang="en-US" dirty="0"/>
                  <a:t>절대값의 차이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최대 좌표 거리</a:t>
                </a:r>
                <a:r>
                  <a:rPr lang="en-US" altLang="ko-KR" dirty="0"/>
                  <a:t>(Maximum coordinate distance)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Gower </a:t>
                </a:r>
                <a:r>
                  <a:rPr lang="ko-KR" altLang="en-US" dirty="0"/>
                  <a:t>유사도</a:t>
                </a:r>
                <a:r>
                  <a:rPr lang="en-US" altLang="ko-KR" dirty="0"/>
                  <a:t>(Gower’s similarity): </a:t>
                </a:r>
                <a:r>
                  <a:rPr lang="ko-KR" altLang="en-US" dirty="0"/>
                  <a:t>연속형 변수 </a:t>
                </a:r>
                <a:r>
                  <a:rPr lang="en-US" altLang="ko-KR" dirty="0"/>
                  <a:t>/ </a:t>
                </a:r>
                <a:r>
                  <a:rPr lang="ko-KR" altLang="en-US" dirty="0"/>
                  <a:t>범주형 변수가 함께 존재할 경우</a:t>
                </a:r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72F5671-24E4-40CA-955C-64F8E8B47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EB3E7405-0AD5-4E05-8DA1-C8833E709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353184"/>
            <a:ext cx="1049624" cy="5433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4CEDCB-8A19-4726-8175-9BBA4775B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215" y="2419350"/>
            <a:ext cx="477215" cy="4772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91EDEB-88F6-4FB4-953A-D097A64D0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985" y="3040290"/>
            <a:ext cx="1837184" cy="31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08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5C92E-A529-4EDE-B036-072C734A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클러스터 간 거리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F5671-24E4-40CA-955C-64F8E8B47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단일 거리</a:t>
            </a:r>
            <a:r>
              <a:rPr lang="en-US" altLang="ko-KR" dirty="0"/>
              <a:t>(Single linkage)</a:t>
            </a: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완전 거리</a:t>
            </a:r>
            <a:r>
              <a:rPr lang="en-US" altLang="ko-KR" dirty="0"/>
              <a:t>(Complete linkage)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평균 거리</a:t>
            </a:r>
            <a:r>
              <a:rPr lang="en-US" altLang="ko-KR" dirty="0"/>
              <a:t>(Average linkage)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중심 거리</a:t>
            </a:r>
            <a:r>
              <a:rPr lang="en-US" altLang="ko-KR" dirty="0"/>
              <a:t>(Centroid distance)</a:t>
            </a:r>
          </a:p>
          <a:p>
            <a:pPr lvl="1"/>
            <a:r>
              <a:rPr lang="ko-KR" altLang="en-US" dirty="0"/>
              <a:t>클러스터 중심 간 거리 측정</a:t>
            </a:r>
            <a:endParaRPr lang="en-US" altLang="ko-KR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F0BBFE56-4C2A-4E5B-9A47-C4EE68543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76350"/>
            <a:ext cx="1795096" cy="315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EFDFA7B-D613-4435-A6FF-0092C13D8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73" y="2190750"/>
            <a:ext cx="1733550" cy="303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51C1074-31D2-4A90-9C21-78F2D7744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31" y="3061342"/>
            <a:ext cx="2094034" cy="315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9C5FEFB-5272-4C18-B38B-7B343B2AA702}"/>
              </a:ext>
            </a:extLst>
          </p:cNvPr>
          <p:cNvCxnSpPr/>
          <p:nvPr/>
        </p:nvCxnSpPr>
        <p:spPr>
          <a:xfrm>
            <a:off x="3913932" y="3714750"/>
            <a:ext cx="24482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8050AA1-3CB3-4EAE-9B8D-4308BFA4D82B}"/>
              </a:ext>
            </a:extLst>
          </p:cNvPr>
          <p:cNvCxnSpPr/>
          <p:nvPr/>
        </p:nvCxnSpPr>
        <p:spPr>
          <a:xfrm flipV="1">
            <a:off x="4057948" y="1770534"/>
            <a:ext cx="0" cy="2088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C4304D36-A25A-4ECC-B3DD-D3C49CA5FC71}"/>
              </a:ext>
            </a:extLst>
          </p:cNvPr>
          <p:cNvSpPr/>
          <p:nvPr/>
        </p:nvSpPr>
        <p:spPr>
          <a:xfrm>
            <a:off x="4489996" y="2130574"/>
            <a:ext cx="72008" cy="72008"/>
          </a:xfrm>
          <a:prstGeom prst="ellipse">
            <a:avLst/>
          </a:prstGeom>
          <a:solidFill>
            <a:srgbClr val="A67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026FD0B-A37A-4FA2-85FA-80B7D85C923F}"/>
              </a:ext>
            </a:extLst>
          </p:cNvPr>
          <p:cNvSpPr/>
          <p:nvPr/>
        </p:nvSpPr>
        <p:spPr>
          <a:xfrm>
            <a:off x="4659909" y="2142497"/>
            <a:ext cx="72008" cy="72008"/>
          </a:xfrm>
          <a:prstGeom prst="ellipse">
            <a:avLst/>
          </a:prstGeom>
          <a:solidFill>
            <a:srgbClr val="A67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BA63EE-470E-4F43-81EB-2BB5D7F3CF14}"/>
              </a:ext>
            </a:extLst>
          </p:cNvPr>
          <p:cNvSpPr/>
          <p:nvPr/>
        </p:nvSpPr>
        <p:spPr>
          <a:xfrm>
            <a:off x="4603645" y="2282430"/>
            <a:ext cx="72008" cy="72008"/>
          </a:xfrm>
          <a:prstGeom prst="ellipse">
            <a:avLst/>
          </a:prstGeom>
          <a:solidFill>
            <a:srgbClr val="A67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61A68ED-D33C-49AD-9FA5-A6ECDE19F135}"/>
              </a:ext>
            </a:extLst>
          </p:cNvPr>
          <p:cNvSpPr/>
          <p:nvPr/>
        </p:nvSpPr>
        <p:spPr>
          <a:xfrm>
            <a:off x="4802319" y="2213507"/>
            <a:ext cx="72008" cy="72008"/>
          </a:xfrm>
          <a:prstGeom prst="ellipse">
            <a:avLst/>
          </a:prstGeom>
          <a:solidFill>
            <a:srgbClr val="A67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8290088-DE01-4CC7-9307-D564639F064C}"/>
              </a:ext>
            </a:extLst>
          </p:cNvPr>
          <p:cNvSpPr/>
          <p:nvPr/>
        </p:nvSpPr>
        <p:spPr>
          <a:xfrm>
            <a:off x="4838323" y="2026367"/>
            <a:ext cx="72008" cy="72008"/>
          </a:xfrm>
          <a:prstGeom prst="ellipse">
            <a:avLst/>
          </a:prstGeom>
          <a:solidFill>
            <a:srgbClr val="A67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D6E4291-94F7-4F76-AC82-AE45E8EF8A9A}"/>
              </a:ext>
            </a:extLst>
          </p:cNvPr>
          <p:cNvSpPr/>
          <p:nvPr/>
        </p:nvSpPr>
        <p:spPr>
          <a:xfrm>
            <a:off x="4587901" y="2950917"/>
            <a:ext cx="72008" cy="72008"/>
          </a:xfrm>
          <a:prstGeom prst="ellipse">
            <a:avLst/>
          </a:prstGeom>
          <a:solidFill>
            <a:srgbClr val="A67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0F7730-1AF9-4C25-9E68-55000E86A711}"/>
              </a:ext>
            </a:extLst>
          </p:cNvPr>
          <p:cNvSpPr/>
          <p:nvPr/>
        </p:nvSpPr>
        <p:spPr>
          <a:xfrm>
            <a:off x="4603645" y="3135129"/>
            <a:ext cx="72008" cy="72008"/>
          </a:xfrm>
          <a:prstGeom prst="ellipse">
            <a:avLst/>
          </a:prstGeom>
          <a:solidFill>
            <a:srgbClr val="A67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69964A1-3EEF-4123-82AE-D4DB040B0AEE}"/>
              </a:ext>
            </a:extLst>
          </p:cNvPr>
          <p:cNvSpPr/>
          <p:nvPr/>
        </p:nvSpPr>
        <p:spPr>
          <a:xfrm>
            <a:off x="4784209" y="3028569"/>
            <a:ext cx="72008" cy="72008"/>
          </a:xfrm>
          <a:prstGeom prst="ellipse">
            <a:avLst/>
          </a:prstGeom>
          <a:solidFill>
            <a:srgbClr val="A67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A81F836-422E-4E6E-8F79-FDDDD78B6013}"/>
              </a:ext>
            </a:extLst>
          </p:cNvPr>
          <p:cNvSpPr/>
          <p:nvPr/>
        </p:nvSpPr>
        <p:spPr>
          <a:xfrm>
            <a:off x="4875634" y="3207137"/>
            <a:ext cx="72008" cy="72008"/>
          </a:xfrm>
          <a:prstGeom prst="ellipse">
            <a:avLst/>
          </a:prstGeom>
          <a:solidFill>
            <a:srgbClr val="A67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EBF6B58-B579-454E-B167-40A56AAABB20}"/>
              </a:ext>
            </a:extLst>
          </p:cNvPr>
          <p:cNvSpPr/>
          <p:nvPr/>
        </p:nvSpPr>
        <p:spPr>
          <a:xfrm>
            <a:off x="5066060" y="2948540"/>
            <a:ext cx="72008" cy="72008"/>
          </a:xfrm>
          <a:prstGeom prst="ellipse">
            <a:avLst/>
          </a:prstGeom>
          <a:solidFill>
            <a:srgbClr val="A67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580E6DF-B85D-4533-B348-0641EEA10DEA}"/>
              </a:ext>
            </a:extLst>
          </p:cNvPr>
          <p:cNvSpPr/>
          <p:nvPr/>
        </p:nvSpPr>
        <p:spPr>
          <a:xfrm>
            <a:off x="4871814" y="2834554"/>
            <a:ext cx="72008" cy="72008"/>
          </a:xfrm>
          <a:prstGeom prst="ellipse">
            <a:avLst/>
          </a:prstGeom>
          <a:solidFill>
            <a:srgbClr val="A67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DB6A7A-EEBD-4E79-8BEC-64FB5C710416}"/>
              </a:ext>
            </a:extLst>
          </p:cNvPr>
          <p:cNvSpPr/>
          <p:nvPr/>
        </p:nvSpPr>
        <p:spPr>
          <a:xfrm>
            <a:off x="4617438" y="1930253"/>
            <a:ext cx="72008" cy="72008"/>
          </a:xfrm>
          <a:prstGeom prst="ellipse">
            <a:avLst/>
          </a:prstGeom>
          <a:solidFill>
            <a:srgbClr val="A67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B8667CE-AD75-4319-9FE8-8C6E7E749816}"/>
                  </a:ext>
                </a:extLst>
              </p:cNvPr>
              <p:cNvSpPr txBox="1"/>
              <p:nvPr/>
            </p:nvSpPr>
            <p:spPr>
              <a:xfrm>
                <a:off x="4301752" y="1617804"/>
                <a:ext cx="15376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B8667CE-AD75-4319-9FE8-8C6E7E749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752" y="1617804"/>
                <a:ext cx="153760" cy="184666"/>
              </a:xfrm>
              <a:prstGeom prst="rect">
                <a:avLst/>
              </a:prstGeom>
              <a:blipFill>
                <a:blip r:embed="rId5"/>
                <a:stretch>
                  <a:fillRect l="-20000" r="-16000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40B0762-9C34-4FF2-A3D5-4FA1283E23FA}"/>
                  </a:ext>
                </a:extLst>
              </p:cNvPr>
              <p:cNvSpPr txBox="1"/>
              <p:nvPr/>
            </p:nvSpPr>
            <p:spPr>
              <a:xfrm>
                <a:off x="4916674" y="2882581"/>
                <a:ext cx="164596" cy="1662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40B0762-9C34-4FF2-A3D5-4FA1283E2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674" y="2882581"/>
                <a:ext cx="164596" cy="166264"/>
              </a:xfrm>
              <a:prstGeom prst="rect">
                <a:avLst/>
              </a:prstGeom>
              <a:blipFill>
                <a:blip r:embed="rId6"/>
                <a:stretch>
                  <a:fillRect l="-14815" r="-7407" b="-259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558D9645-5048-4EE4-94FF-7543D2A12BE1}"/>
              </a:ext>
            </a:extLst>
          </p:cNvPr>
          <p:cNvSpPr/>
          <p:nvPr/>
        </p:nvSpPr>
        <p:spPr>
          <a:xfrm>
            <a:off x="4301752" y="1776719"/>
            <a:ext cx="788322" cy="7883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52E72B0-46C2-4599-BA88-2EA14F4F1064}"/>
              </a:ext>
            </a:extLst>
          </p:cNvPr>
          <p:cNvSpPr/>
          <p:nvPr/>
        </p:nvSpPr>
        <p:spPr>
          <a:xfrm>
            <a:off x="4444162" y="2652102"/>
            <a:ext cx="788322" cy="7883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F5E768-F38C-48EA-9480-393A0BD642E2}"/>
                  </a:ext>
                </a:extLst>
              </p:cNvPr>
              <p:cNvSpPr txBox="1"/>
              <p:nvPr/>
            </p:nvSpPr>
            <p:spPr>
              <a:xfrm>
                <a:off x="4892204" y="2105942"/>
                <a:ext cx="167032" cy="1662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F5E768-F38C-48EA-9480-393A0BD64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204" y="2105942"/>
                <a:ext cx="167032" cy="166264"/>
              </a:xfrm>
              <a:prstGeom prst="rect">
                <a:avLst/>
              </a:prstGeom>
              <a:blipFill>
                <a:blip r:embed="rId7"/>
                <a:stretch>
                  <a:fillRect l="-14815" r="-740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42736DF-CEF3-46E6-9F38-206113973E6D}"/>
              </a:ext>
            </a:extLst>
          </p:cNvPr>
          <p:cNvCxnSpPr>
            <a:stCxn id="17" idx="5"/>
            <a:endCxn id="27" idx="3"/>
          </p:cNvCxnSpPr>
          <p:nvPr/>
        </p:nvCxnSpPr>
        <p:spPr>
          <a:xfrm>
            <a:off x="4863782" y="2274970"/>
            <a:ext cx="217488" cy="6907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845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5C92E-A529-4EDE-B036-072C734A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계층적 클러스터링 프로세스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F5671-24E4-40CA-955C-64F8E8B47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/>
              <a:t>총 </a:t>
            </a:r>
            <a:r>
              <a:rPr lang="en-US" altLang="ko-KR" dirty="0"/>
              <a:t>n</a:t>
            </a:r>
            <a:r>
              <a:rPr lang="ko-KR" altLang="en-US" dirty="0"/>
              <a:t>개의 데이터 존재 시</a:t>
            </a:r>
            <a:r>
              <a:rPr lang="en-US" altLang="ko-KR" dirty="0"/>
              <a:t>, n</a:t>
            </a:r>
            <a:r>
              <a:rPr lang="ko-KR" altLang="en-US" dirty="0"/>
              <a:t>개의 클러스터로 시작</a:t>
            </a:r>
            <a:r>
              <a:rPr lang="en-US" altLang="ko-KR" dirty="0"/>
              <a:t>(</a:t>
            </a:r>
            <a:r>
              <a:rPr lang="ko-KR" altLang="en-US" dirty="0"/>
              <a:t>각 데이터들은 하나의 자체적인 클러스터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가장 가까운 두 데이터를 하나의 클러스터로 병합</a:t>
            </a:r>
            <a:endParaRPr lang="en-US" altLang="ko-KR" dirty="0"/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위 과정을 반복하며 가장 가까운 두 클러스터를 병합</a:t>
            </a:r>
            <a:endParaRPr lang="en-US" altLang="ko-KR" dirty="0"/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덴드로그램을</a:t>
            </a:r>
            <a:r>
              <a:rPr lang="ko-KR" altLang="en-US" dirty="0"/>
              <a:t> 통해 위의 프로세스를 시각화 할 수 있음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435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58E28C-B0E3-412B-A17C-B255E1C8E941}"/>
              </a:ext>
            </a:extLst>
          </p:cNvPr>
          <p:cNvGrpSpPr/>
          <p:nvPr/>
        </p:nvGrpSpPr>
        <p:grpSpPr>
          <a:xfrm>
            <a:off x="533400" y="2343150"/>
            <a:ext cx="3276600" cy="711117"/>
            <a:chOff x="4572000" y="1514474"/>
            <a:chExt cx="4176464" cy="906414"/>
          </a:xfrm>
          <a:effectLst>
            <a:outerShdw blurRad="76200" dir="18900000" sy="23000" kx="-1200000" algn="bl" rotWithShape="0">
              <a:prstClr val="black">
                <a:alpha val="43000"/>
              </a:prstClr>
            </a:outerShdw>
          </a:effectLst>
        </p:grpSpPr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16C7AFA1-FD57-48DA-BBED-A6E12C26211C}"/>
                </a:ext>
              </a:extLst>
            </p:cNvPr>
            <p:cNvSpPr/>
            <p:nvPr/>
          </p:nvSpPr>
          <p:spPr>
            <a:xfrm rot="16200000">
              <a:off x="4443598" y="1642876"/>
              <a:ext cx="904875" cy="648072"/>
            </a:xfrm>
            <a:prstGeom prst="parallelogram">
              <a:avLst>
                <a:gd name="adj" fmla="val 32937"/>
              </a:avLst>
            </a:prstGeom>
            <a:solidFill>
              <a:srgbClr val="524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126C4D0-F71C-4BDB-93EB-F8306D074FA2}"/>
                </a:ext>
              </a:extLst>
            </p:cNvPr>
            <p:cNvSpPr/>
            <p:nvPr/>
          </p:nvSpPr>
          <p:spPr>
            <a:xfrm>
              <a:off x="5220072" y="1724025"/>
              <a:ext cx="3528392" cy="696863"/>
            </a:xfrm>
            <a:prstGeom prst="rect">
              <a:avLst/>
            </a:prstGeom>
            <a:solidFill>
              <a:srgbClr val="70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F46FB2C-6195-4EAD-9E9A-618492CD5B8C}"/>
              </a:ext>
            </a:extLst>
          </p:cNvPr>
          <p:cNvGrpSpPr/>
          <p:nvPr/>
        </p:nvGrpSpPr>
        <p:grpSpPr>
          <a:xfrm>
            <a:off x="533400" y="1314450"/>
            <a:ext cx="3276600" cy="711117"/>
            <a:chOff x="4572000" y="1514474"/>
            <a:chExt cx="4176464" cy="906414"/>
          </a:xfrm>
          <a:effectLst>
            <a:outerShdw blurRad="76200" dir="18900000" sy="23000" kx="-1200000" algn="bl" rotWithShape="0">
              <a:prstClr val="black">
                <a:alpha val="43000"/>
              </a:prstClr>
            </a:outerShdw>
          </a:effectLst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BAD50DEF-71B2-45FD-B956-ABF9DD4FFF51}"/>
                </a:ext>
              </a:extLst>
            </p:cNvPr>
            <p:cNvSpPr/>
            <p:nvPr/>
          </p:nvSpPr>
          <p:spPr>
            <a:xfrm rot="16200000">
              <a:off x="4443598" y="1642876"/>
              <a:ext cx="904875" cy="648072"/>
            </a:xfrm>
            <a:prstGeom prst="parallelogram">
              <a:avLst>
                <a:gd name="adj" fmla="val 32937"/>
              </a:avLst>
            </a:prstGeom>
            <a:solidFill>
              <a:srgbClr val="7E5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73269F2-F610-430D-8958-C4DD701F56BB}"/>
                </a:ext>
              </a:extLst>
            </p:cNvPr>
            <p:cNvSpPr/>
            <p:nvPr/>
          </p:nvSpPr>
          <p:spPr>
            <a:xfrm>
              <a:off x="5220072" y="1724025"/>
              <a:ext cx="3528392" cy="696863"/>
            </a:xfrm>
            <a:prstGeom prst="rect">
              <a:avLst/>
            </a:prstGeom>
            <a:solidFill>
              <a:srgbClr val="A67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32" name="Rectangle 303">
            <a:extLst>
              <a:ext uri="{FF2B5EF4-FFF2-40B4-BE49-F238E27FC236}">
                <a16:creationId xmlns:a16="http://schemas.microsoft.com/office/drawing/2014/main" id="{D3DC5B35-6487-4011-81DF-2B04F7E856E0}"/>
              </a:ext>
            </a:extLst>
          </p:cNvPr>
          <p:cNvSpPr txBox="1">
            <a:spLocks noChangeArrowheads="1"/>
          </p:cNvSpPr>
          <p:nvPr/>
        </p:nvSpPr>
        <p:spPr>
          <a:xfrm>
            <a:off x="1056506" y="1634761"/>
            <a:ext cx="2768162" cy="33855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클러스터링 개념</a:t>
            </a:r>
            <a:endParaRPr kumimoji="0" lang="en-US" altLang="ko-KR" sz="1600" b="1" i="0" u="non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Rectangle 303">
            <a:extLst>
              <a:ext uri="{FF2B5EF4-FFF2-40B4-BE49-F238E27FC236}">
                <a16:creationId xmlns:a16="http://schemas.microsoft.com/office/drawing/2014/main" id="{015E9466-D4AE-4D8E-9842-9DE31ECA4F70}"/>
              </a:ext>
            </a:extLst>
          </p:cNvPr>
          <p:cNvSpPr txBox="1">
            <a:spLocks noChangeArrowheads="1"/>
          </p:cNvSpPr>
          <p:nvPr/>
        </p:nvSpPr>
        <p:spPr>
          <a:xfrm>
            <a:off x="1092509" y="2671695"/>
            <a:ext cx="2711669" cy="33855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K-means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클러스터링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059858-1E13-44B7-BC21-977FE7AC0F51}"/>
              </a:ext>
            </a:extLst>
          </p:cNvPr>
          <p:cNvSpPr txBox="1"/>
          <p:nvPr/>
        </p:nvSpPr>
        <p:spPr>
          <a:xfrm>
            <a:off x="576833" y="1481735"/>
            <a:ext cx="677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ED03C7-6755-4C5F-AFB0-CC6EBEB5AB77}"/>
              </a:ext>
            </a:extLst>
          </p:cNvPr>
          <p:cNvSpPr txBox="1"/>
          <p:nvPr/>
        </p:nvSpPr>
        <p:spPr>
          <a:xfrm>
            <a:off x="576833" y="2510435"/>
            <a:ext cx="677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F22ACCA-AFA8-4A3E-A110-FBE3990CFFDA}"/>
              </a:ext>
            </a:extLst>
          </p:cNvPr>
          <p:cNvGrpSpPr/>
          <p:nvPr/>
        </p:nvGrpSpPr>
        <p:grpSpPr>
          <a:xfrm>
            <a:off x="533400" y="3390900"/>
            <a:ext cx="3276600" cy="711117"/>
            <a:chOff x="4572000" y="1514474"/>
            <a:chExt cx="4176464" cy="906414"/>
          </a:xfrm>
          <a:effectLst>
            <a:outerShdw blurRad="76200" dir="18900000" sy="23000" kx="-1200000" algn="bl" rotWithShape="0">
              <a:prstClr val="black">
                <a:alpha val="43000"/>
              </a:prstClr>
            </a:outerShdw>
          </a:effectLst>
        </p:grpSpPr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F5A1B3A2-6C7B-485E-9838-CE43E42A68D8}"/>
                </a:ext>
              </a:extLst>
            </p:cNvPr>
            <p:cNvSpPr/>
            <p:nvPr/>
          </p:nvSpPr>
          <p:spPr>
            <a:xfrm rot="16200000">
              <a:off x="4443598" y="1642876"/>
              <a:ext cx="904875" cy="648072"/>
            </a:xfrm>
            <a:prstGeom prst="parallelogram">
              <a:avLst>
                <a:gd name="adj" fmla="val 3293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56D15A1-6EB6-483A-B336-A1E6DB36B492}"/>
                </a:ext>
              </a:extLst>
            </p:cNvPr>
            <p:cNvSpPr/>
            <p:nvPr/>
          </p:nvSpPr>
          <p:spPr>
            <a:xfrm>
              <a:off x="5220072" y="1724025"/>
              <a:ext cx="3528392" cy="6968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39" name="Rectangle 303">
            <a:extLst>
              <a:ext uri="{FF2B5EF4-FFF2-40B4-BE49-F238E27FC236}">
                <a16:creationId xmlns:a16="http://schemas.microsoft.com/office/drawing/2014/main" id="{3CD82F7E-BEE9-420B-B806-6046B1830092}"/>
              </a:ext>
            </a:extLst>
          </p:cNvPr>
          <p:cNvSpPr txBox="1">
            <a:spLocks noChangeArrowheads="1"/>
          </p:cNvSpPr>
          <p:nvPr/>
        </p:nvSpPr>
        <p:spPr>
          <a:xfrm>
            <a:off x="1068412" y="3718722"/>
            <a:ext cx="2749479" cy="33855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활용 사례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973A88-C0E2-4D2A-BB83-F78579D884E4}"/>
              </a:ext>
            </a:extLst>
          </p:cNvPr>
          <p:cNvSpPr txBox="1"/>
          <p:nvPr/>
        </p:nvSpPr>
        <p:spPr>
          <a:xfrm>
            <a:off x="576833" y="3558185"/>
            <a:ext cx="677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485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5C92E-A529-4EDE-B036-072C734A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덴드로그램</a:t>
            </a:r>
            <a:r>
              <a:rPr lang="ko-KR" altLang="en-US" dirty="0"/>
              <a:t> 해석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F5671-24E4-40CA-955C-64F8E8B47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클러스터링 과정</a:t>
            </a:r>
            <a:r>
              <a:rPr lang="en-US" altLang="ko-KR" dirty="0"/>
              <a:t>: </a:t>
            </a:r>
            <a:r>
              <a:rPr lang="ko-KR" altLang="en-US" dirty="0"/>
              <a:t>아래쪽에 연결된 라인이 더 먼저 병합됨</a:t>
            </a:r>
            <a:endParaRPr lang="en-US" altLang="ko-KR" dirty="0"/>
          </a:p>
          <a:p>
            <a:pPr lvl="1"/>
            <a:r>
              <a:rPr lang="ko-KR" altLang="en-US" dirty="0"/>
              <a:t>데이터 </a:t>
            </a:r>
            <a:r>
              <a:rPr lang="en-US" altLang="ko-KR" dirty="0"/>
              <a:t>12 </a:t>
            </a:r>
            <a:r>
              <a:rPr lang="ko-KR" altLang="en-US" dirty="0"/>
              <a:t>및 </a:t>
            </a:r>
            <a:r>
              <a:rPr lang="en-US" altLang="ko-KR" dirty="0"/>
              <a:t>21</a:t>
            </a:r>
            <a:r>
              <a:rPr lang="ko-KR" altLang="en-US" dirty="0"/>
              <a:t>이 가장 가까우며</a:t>
            </a:r>
            <a:r>
              <a:rPr lang="en-US" altLang="ko-KR" dirty="0"/>
              <a:t>, </a:t>
            </a:r>
            <a:r>
              <a:rPr lang="ko-KR" altLang="en-US" dirty="0"/>
              <a:t>첫 번째 클러스터 형성</a:t>
            </a:r>
            <a:endParaRPr lang="en-US" altLang="ko-KR" dirty="0"/>
          </a:p>
          <a:p>
            <a:pPr lvl="1"/>
            <a:r>
              <a:rPr lang="ko-KR" altLang="en-US" dirty="0"/>
              <a:t>데이터 </a:t>
            </a:r>
            <a:r>
              <a:rPr lang="en-US" altLang="ko-KR" dirty="0"/>
              <a:t>10</a:t>
            </a:r>
            <a:r>
              <a:rPr lang="ko-KR" altLang="en-US" dirty="0"/>
              <a:t>과 </a:t>
            </a:r>
            <a:r>
              <a:rPr lang="en-US" altLang="ko-KR" dirty="0"/>
              <a:t>13</a:t>
            </a:r>
            <a:r>
              <a:rPr lang="ko-KR" altLang="en-US" dirty="0"/>
              <a:t>은 </a:t>
            </a:r>
            <a:r>
              <a:rPr lang="en-US" altLang="ko-KR" dirty="0"/>
              <a:t>12</a:t>
            </a:r>
            <a:r>
              <a:rPr lang="ko-KR" altLang="en-US" dirty="0"/>
              <a:t>와 </a:t>
            </a:r>
            <a:r>
              <a:rPr lang="en-US" altLang="ko-KR" dirty="0"/>
              <a:t>21 </a:t>
            </a:r>
            <a:r>
              <a:rPr lang="ko-KR" altLang="en-US" dirty="0"/>
              <a:t>다음에 병합됨</a:t>
            </a:r>
            <a:endParaRPr lang="en-US" altLang="ko-KR" dirty="0"/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/>
              <a:t>클러스터 수 결정</a:t>
            </a:r>
            <a:r>
              <a:rPr lang="en-US" altLang="ko-KR" dirty="0"/>
              <a:t>: For a given “distance between clusters”, a horizontal line intersects the clusters that are that far apart, to create clusters</a:t>
            </a:r>
          </a:p>
          <a:p>
            <a:pPr lvl="1"/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거리가 </a:t>
            </a:r>
            <a:r>
              <a:rPr lang="en-US" altLang="ko-KR" dirty="0"/>
              <a:t>4.6</a:t>
            </a:r>
            <a:r>
              <a:rPr lang="ko-KR" altLang="en-US" dirty="0"/>
              <a:t>인 경우</a:t>
            </a:r>
            <a:r>
              <a:rPr lang="en-US" altLang="ko-KR" dirty="0"/>
              <a:t>(</a:t>
            </a:r>
            <a:r>
              <a:rPr lang="ko-KR" altLang="en-US" dirty="0"/>
              <a:t>아래 그림에서 빨간색 선</a:t>
            </a:r>
            <a:r>
              <a:rPr lang="en-US" altLang="ko-KR" dirty="0"/>
              <a:t>), </a:t>
            </a:r>
            <a:r>
              <a:rPr lang="ko-KR" altLang="en-US" dirty="0"/>
              <a:t>데이터를 </a:t>
            </a:r>
            <a:r>
              <a:rPr lang="en-US" altLang="ko-KR" dirty="0"/>
              <a:t>2</a:t>
            </a:r>
            <a:r>
              <a:rPr lang="ko-KR" altLang="en-US" dirty="0"/>
              <a:t>개의 클러스터로 줄일 수 있음</a:t>
            </a:r>
            <a:endParaRPr lang="en-US" altLang="ko-KR" dirty="0"/>
          </a:p>
          <a:p>
            <a:pPr lvl="1"/>
            <a:r>
              <a:rPr lang="ko-KR" altLang="en-US" dirty="0"/>
              <a:t>거리가 </a:t>
            </a:r>
            <a:r>
              <a:rPr lang="en-US" altLang="ko-KR" dirty="0"/>
              <a:t>3.6</a:t>
            </a:r>
            <a:r>
              <a:rPr lang="ko-KR" altLang="en-US" dirty="0"/>
              <a:t>인 경우</a:t>
            </a:r>
            <a:r>
              <a:rPr lang="en-US" altLang="ko-KR" dirty="0"/>
              <a:t>(</a:t>
            </a:r>
            <a:r>
              <a:rPr lang="ko-KR" altLang="en-US" dirty="0"/>
              <a:t>아래 그림에서 녹색 선</a:t>
            </a:r>
            <a:r>
              <a:rPr lang="en-US" altLang="ko-KR" dirty="0"/>
              <a:t>), 6</a:t>
            </a:r>
            <a:r>
              <a:rPr lang="ko-KR" altLang="en-US" dirty="0"/>
              <a:t>개의 클러스터로 축소될 수 있음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AFEF6A-FFE0-4FEB-B96F-37C243653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372" y="2748376"/>
            <a:ext cx="3027628" cy="209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60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5C92E-A529-4EDE-B036-072C734A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클러스터 검증</a:t>
            </a:r>
            <a:r>
              <a:rPr lang="en-US" altLang="ko-KR" dirty="0"/>
              <a:t>(Validation): </a:t>
            </a:r>
            <a:r>
              <a:rPr lang="ko-KR" altLang="en-US" dirty="0"/>
              <a:t>해석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F5671-24E4-40CA-955C-64F8E8B47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클러스터링의 목표</a:t>
            </a:r>
            <a:r>
              <a:rPr lang="en-US" altLang="ko-KR" dirty="0"/>
              <a:t>: </a:t>
            </a:r>
            <a:r>
              <a:rPr lang="ko-KR" altLang="en-US" dirty="0"/>
              <a:t>유의미하고</a:t>
            </a:r>
            <a:r>
              <a:rPr lang="en-US" altLang="ko-KR" dirty="0"/>
              <a:t>, </a:t>
            </a:r>
            <a:r>
              <a:rPr lang="ko-KR" altLang="en-US" dirty="0"/>
              <a:t>유용한 클러스터를 확보하는 것</a:t>
            </a:r>
            <a:endParaRPr lang="en-US" altLang="ko-KR" dirty="0"/>
          </a:p>
          <a:p>
            <a:r>
              <a:rPr lang="ko-KR" altLang="en-US" dirty="0"/>
              <a:t>클러스터링 시 유의점</a:t>
            </a:r>
            <a:endParaRPr lang="en-US" altLang="ko-KR" dirty="0"/>
          </a:p>
          <a:p>
            <a:pPr marL="571500" lvl="1" indent="-228600">
              <a:buFont typeface="+mj-lt"/>
              <a:buAutoNum type="arabicParenR"/>
            </a:pPr>
            <a:r>
              <a:rPr lang="ko-KR" altLang="en-US" dirty="0"/>
              <a:t>무작위성은 종종 명확한 클러스터를 생성할 수 있음</a:t>
            </a:r>
            <a:endParaRPr lang="en-US" altLang="ko-KR" dirty="0"/>
          </a:p>
          <a:p>
            <a:pPr marL="571500" lvl="1" indent="-228600">
              <a:buFont typeface="+mj-lt"/>
              <a:buAutoNum type="arabicParenR"/>
            </a:pPr>
            <a:r>
              <a:rPr lang="ko-KR" altLang="en-US" dirty="0"/>
              <a:t>클러스터링 방식에 따라 다른 클러스터가 생성됨</a:t>
            </a:r>
            <a:endParaRPr lang="en-US" altLang="ko-KR" dirty="0"/>
          </a:p>
          <a:p>
            <a:pPr marL="571500" lvl="1" indent="-228600">
              <a:buFont typeface="+mj-lt"/>
              <a:buAutoNum type="arabicParenR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71462" indent="-228600"/>
            <a:r>
              <a:rPr lang="ko-KR" altLang="en-US" dirty="0"/>
              <a:t>설명가능성</a:t>
            </a:r>
            <a:r>
              <a:rPr lang="en-US" altLang="ko-KR" dirty="0"/>
              <a:t>(Interpretability)</a:t>
            </a:r>
          </a:p>
          <a:p>
            <a:pPr marL="571500" lvl="1" indent="-228600"/>
            <a:r>
              <a:rPr lang="ko-KR" altLang="en-US" dirty="0"/>
              <a:t>클러스터링을 통해 요약된 통계치를 얻을 수 있음</a:t>
            </a:r>
            <a:endParaRPr lang="en-US" altLang="ko-KR" dirty="0"/>
          </a:p>
          <a:p>
            <a:pPr marL="571500" lvl="1" indent="-228600"/>
            <a:r>
              <a:rPr lang="ko-KR" altLang="en-US" dirty="0"/>
              <a:t>클러스터링에 사용되지 않은 변수 관점에서 클러스터를 검토</a:t>
            </a:r>
            <a:endParaRPr lang="en-US" altLang="ko-KR" dirty="0"/>
          </a:p>
          <a:p>
            <a:pPr marL="571500" lvl="1" indent="-228600"/>
            <a:r>
              <a:rPr lang="ko-KR" altLang="en-US" dirty="0"/>
              <a:t>클러스터에 레이블 지정</a:t>
            </a:r>
            <a:endParaRPr lang="en-US" altLang="ko-KR" dirty="0"/>
          </a:p>
          <a:p>
            <a:pPr marL="871537" lvl="2" indent="-228600"/>
            <a:r>
              <a:rPr lang="ko-KR" altLang="en-US" dirty="0"/>
              <a:t>금융 회사들을 클러스터링 할 때</a:t>
            </a:r>
            <a:r>
              <a:rPr lang="en-US" altLang="ko-KR" dirty="0"/>
              <a:t>, “</a:t>
            </a:r>
            <a:r>
              <a:rPr lang="ko-KR" altLang="en-US" dirty="0"/>
              <a:t>중간규모</a:t>
            </a:r>
            <a:r>
              <a:rPr lang="en-US" altLang="ko-KR" dirty="0"/>
              <a:t>, </a:t>
            </a:r>
            <a:r>
              <a:rPr lang="ko-KR" altLang="en-US" dirty="0"/>
              <a:t>서브프라임 패자와 같은 레이블을 지정할 수 있음</a:t>
            </a:r>
            <a:endParaRPr lang="en-US" altLang="ko-KR" dirty="0"/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4201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5C92E-A529-4EDE-B036-072C734A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1800" dirty="0"/>
              <a:t>클러스터 검증</a:t>
            </a:r>
            <a:r>
              <a:rPr lang="en-US" altLang="ko-KR" sz="1800" dirty="0"/>
              <a:t>(Validation): </a:t>
            </a:r>
            <a:r>
              <a:rPr lang="ko-KR" altLang="en-US" sz="1800" dirty="0"/>
              <a:t>유의미한 클러스터의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F5671-24E4-40CA-955C-64F8E8B47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안정성</a:t>
            </a:r>
            <a:r>
              <a:rPr lang="en-US" altLang="ko-KR" dirty="0"/>
              <a:t>(Stability)</a:t>
            </a:r>
          </a:p>
          <a:p>
            <a:pPr lvl="1"/>
            <a:r>
              <a:rPr lang="ko-KR" altLang="en-US" dirty="0"/>
              <a:t>클러스터링 및 클러스터 할당이 약간의 입력 변화에도 민감하게 반응하는가</a:t>
            </a:r>
            <a:r>
              <a:rPr lang="en-US" altLang="ko-KR" dirty="0"/>
              <a:t>? </a:t>
            </a:r>
          </a:p>
          <a:p>
            <a:pPr lvl="1"/>
            <a:r>
              <a:rPr lang="ko-KR" altLang="en-US" dirty="0"/>
              <a:t>입력이 변화하더라도 클러스터링 결과가 크게 변하지 않는 것이 안정적</a:t>
            </a:r>
            <a:endParaRPr lang="en-US" altLang="ko-KR" dirty="0"/>
          </a:p>
          <a:p>
            <a:pPr marL="914400" lvl="2" indent="-228600">
              <a:buFont typeface="+mj-lt"/>
              <a:buAutoNum type="arabicPeriod"/>
            </a:pPr>
            <a:r>
              <a:rPr lang="ko-KR" altLang="en-US" dirty="0"/>
              <a:t>분할된 데이터 집합 </a:t>
            </a:r>
            <a:r>
              <a:rPr lang="en-US" altLang="ko-KR" dirty="0"/>
              <a:t>A</a:t>
            </a:r>
            <a:r>
              <a:rPr lang="ko-KR" altLang="en-US" dirty="0"/>
              <a:t>에 대해 클러스터링 수행</a:t>
            </a:r>
            <a:endParaRPr lang="en-US" altLang="ko-KR" dirty="0"/>
          </a:p>
          <a:p>
            <a:pPr marL="914400" lvl="2" indent="-228600">
              <a:buFont typeface="+mj-lt"/>
              <a:buAutoNum type="arabicPeriod"/>
            </a:pPr>
            <a:r>
              <a:rPr lang="ko-KR" altLang="en-US" dirty="0"/>
              <a:t>집합 </a:t>
            </a:r>
            <a:r>
              <a:rPr lang="en-US" altLang="ko-KR" dirty="0"/>
              <a:t>A</a:t>
            </a:r>
            <a:r>
              <a:rPr lang="ko-KR" altLang="en-US" dirty="0"/>
              <a:t>의 중심점을 구하고</a:t>
            </a:r>
            <a:r>
              <a:rPr lang="en-US" altLang="ko-KR" dirty="0"/>
              <a:t>, </a:t>
            </a:r>
            <a:r>
              <a:rPr lang="ko-KR" altLang="en-US" dirty="0"/>
              <a:t>이를 이용하여 집합 </a:t>
            </a:r>
            <a:r>
              <a:rPr lang="en-US" altLang="ko-KR" dirty="0"/>
              <a:t>B</a:t>
            </a:r>
            <a:r>
              <a:rPr lang="ko-KR" altLang="en-US" dirty="0"/>
              <a:t>에 있는 각 데이터를 클러스터에 할당</a:t>
            </a:r>
            <a:endParaRPr lang="en-US" altLang="ko-KR" dirty="0"/>
          </a:p>
          <a:p>
            <a:pPr marL="914400" lvl="2" indent="-228600">
              <a:buFont typeface="+mj-lt"/>
              <a:buAutoNum type="arabicPeriod"/>
            </a:pPr>
            <a:r>
              <a:rPr lang="ko-KR" altLang="en-US" dirty="0"/>
              <a:t>위의 클러스터링 결과가 모든 데이터에 근거한 클러스터링 결과와 비교했을 때 얼마나 유사한가</a:t>
            </a:r>
            <a:endParaRPr lang="en-US" altLang="ko-KR" dirty="0"/>
          </a:p>
          <a:p>
            <a:pPr marL="685800" lvl="2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  <a:p>
            <a:r>
              <a:rPr lang="ko-KR" altLang="en-US" dirty="0"/>
              <a:t>분리</a:t>
            </a:r>
            <a:r>
              <a:rPr lang="en-US" altLang="ko-KR" dirty="0"/>
              <a:t>(Separation)</a:t>
            </a:r>
          </a:p>
          <a:p>
            <a:pPr lvl="1"/>
            <a:r>
              <a:rPr lang="ko-KR" altLang="en-US" dirty="0"/>
              <a:t>클러스터 내 변동에 대한 클러스터 간 변동의 비율이 높을 수록 잘 분리된 클러스터임</a:t>
            </a:r>
            <a:endParaRPr lang="en-US" altLang="ko-KR" dirty="0"/>
          </a:p>
          <a:p>
            <a:pPr lvl="2"/>
            <a:r>
              <a:rPr lang="ko-KR" altLang="en-US" dirty="0"/>
              <a:t>클러스터 내 변동에 대한 클러스터 간 변동 비율 검토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3011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5C92E-A529-4EDE-B036-072C734A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계층적 클러스터링의 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F5671-24E4-40CA-955C-64F8E8B47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ko-KR" altLang="en-US" sz="1100" dirty="0" err="1"/>
              <a:t>연산량이</a:t>
            </a:r>
            <a:r>
              <a:rPr lang="ko-KR" altLang="en-US" sz="1100" dirty="0"/>
              <a:t> 많아 연산 속도가 느림</a:t>
            </a:r>
            <a:endParaRPr lang="en-US" altLang="ko-KR" sz="1100" dirty="0"/>
          </a:p>
          <a:p>
            <a:pPr>
              <a:buFont typeface="+mj-lt"/>
              <a:buAutoNum type="arabicPeriod"/>
            </a:pPr>
            <a:endParaRPr lang="en-US" altLang="ko-KR" sz="1100" dirty="0"/>
          </a:p>
          <a:p>
            <a:pPr>
              <a:buFont typeface="+mj-lt"/>
              <a:buAutoNum type="arabicPeriod"/>
            </a:pPr>
            <a:r>
              <a:rPr lang="ko-KR" altLang="en-US" sz="1100" dirty="0"/>
              <a:t>분석 초기에 잘못된 클러스터에 할당될 경우</a:t>
            </a:r>
            <a:r>
              <a:rPr lang="en-US" altLang="ko-KR" sz="1100" dirty="0"/>
              <a:t>, </a:t>
            </a:r>
            <a:r>
              <a:rPr lang="ko-KR" altLang="en-US" sz="1100" dirty="0"/>
              <a:t>추후 결과를 수정하기 어려움</a:t>
            </a:r>
            <a:endParaRPr lang="en-US" altLang="ko-KR" sz="1100" dirty="0"/>
          </a:p>
          <a:p>
            <a:pPr>
              <a:buFont typeface="+mj-lt"/>
              <a:buAutoNum type="arabicPeriod"/>
            </a:pPr>
            <a:endParaRPr lang="en-US" altLang="ko-KR" sz="1100" dirty="0"/>
          </a:p>
          <a:p>
            <a:pPr>
              <a:buFont typeface="+mj-lt"/>
              <a:buAutoNum type="arabicPeriod"/>
            </a:pPr>
            <a:r>
              <a:rPr lang="ko-KR" altLang="en-US" sz="1100" dirty="0"/>
              <a:t>데이터를 재정렬하거나 몇 개의 데이터를 제외시킬 경우</a:t>
            </a:r>
            <a:r>
              <a:rPr lang="en-US" altLang="ko-KR" sz="1100" dirty="0"/>
              <a:t>, </a:t>
            </a:r>
            <a:r>
              <a:rPr lang="ko-KR" altLang="en-US" sz="1100" dirty="0"/>
              <a:t>전혀 다른 클러스터링 결과가 도출될 수 있음</a:t>
            </a:r>
            <a:endParaRPr lang="en-US" altLang="ko-KR" sz="1100" dirty="0"/>
          </a:p>
          <a:p>
            <a:pPr>
              <a:buFont typeface="+mj-lt"/>
              <a:buAutoNum type="arabicPeriod"/>
            </a:pPr>
            <a:endParaRPr lang="en-US" altLang="ko-KR" sz="1100" dirty="0"/>
          </a:p>
          <a:p>
            <a:pPr>
              <a:buFont typeface="+mj-lt"/>
              <a:buAutoNum type="arabicPeriod"/>
            </a:pPr>
            <a:r>
              <a:rPr lang="ko-KR" altLang="en-US" sz="1100" dirty="0"/>
              <a:t>단일 연결법과 완전연결법은 클러스터 간 거리의 상대적인 순서가 유지되는 한</a:t>
            </a:r>
            <a:r>
              <a:rPr lang="en-US" altLang="ko-KR" sz="1100" dirty="0"/>
              <a:t> </a:t>
            </a:r>
            <a:r>
              <a:rPr lang="ko-KR" altLang="en-US" sz="1100" dirty="0"/>
              <a:t>거리 척도 변화에 대해 강건하지만</a:t>
            </a:r>
            <a:r>
              <a:rPr lang="en-US" altLang="ko-KR" sz="1100" dirty="0"/>
              <a:t>, </a:t>
            </a:r>
            <a:r>
              <a:rPr lang="ko-KR" altLang="en-US" sz="1100" dirty="0"/>
              <a:t>평균 연결법의 경우 거리척도에 많은 영향을 받음</a:t>
            </a:r>
            <a:endParaRPr lang="en-US" altLang="ko-KR" sz="1100" dirty="0"/>
          </a:p>
          <a:p>
            <a:pPr>
              <a:buFont typeface="+mj-lt"/>
              <a:buAutoNum type="arabicPeriod"/>
            </a:pPr>
            <a:endParaRPr lang="en-US" altLang="ko-KR" sz="1100" dirty="0"/>
          </a:p>
          <a:p>
            <a:pPr>
              <a:buFont typeface="+mj-lt"/>
              <a:buAutoNum type="arabicPeriod"/>
            </a:pPr>
            <a:r>
              <a:rPr lang="ko-KR" altLang="en-US" sz="1100" dirty="0"/>
              <a:t>계층적 클러스터링은 이상치에 민감함</a:t>
            </a:r>
            <a:endParaRPr lang="en-US" altLang="ko-KR" sz="1100" dirty="0"/>
          </a:p>
          <a:p>
            <a:pPr lvl="1"/>
            <a:endParaRPr lang="en-US" altLang="ko-KR" sz="9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921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5C92E-A529-4EDE-B036-072C734A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1800" dirty="0"/>
              <a:t>비계층적 클러스터링</a:t>
            </a:r>
            <a:r>
              <a:rPr lang="en-US" altLang="ko-KR" sz="1800" dirty="0"/>
              <a:t>: K-Means </a:t>
            </a:r>
            <a:r>
              <a:rPr lang="ko-KR" altLang="en-US" sz="1800" dirty="0"/>
              <a:t>클러스터링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F5671-24E4-40CA-955C-64F8E8B47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100" dirty="0"/>
              <a:t>K-Means </a:t>
            </a:r>
            <a:r>
              <a:rPr lang="ko-KR" altLang="en-US" sz="1100" dirty="0"/>
              <a:t>알고리즘 수행 과정</a:t>
            </a:r>
            <a:endParaRPr lang="en-US" altLang="ko-KR" sz="1100" dirty="0"/>
          </a:p>
          <a:p>
            <a:pPr lvl="1">
              <a:buFont typeface="+mj-lt"/>
              <a:buAutoNum type="arabicPeriod"/>
            </a:pPr>
            <a:r>
              <a:rPr lang="ko-KR" altLang="en-US" sz="9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나누고자 하는 클러스터의 수 </a:t>
            </a:r>
            <a:r>
              <a:rPr lang="en-US" altLang="ko-KR" sz="9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en-US" sz="9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설정</a:t>
            </a:r>
            <a:r>
              <a:rPr lang="en-US" altLang="ko-KR" sz="9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정의</a:t>
            </a:r>
            <a:r>
              <a:rPr lang="en-US" altLang="ko-KR" sz="9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buFont typeface="+mj-lt"/>
              <a:buAutoNum type="arabicPeriod"/>
            </a:pPr>
            <a:r>
              <a:rPr lang="en-US" altLang="ko-KR" sz="9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en-US" sz="9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클러스터로 시작해서 분할 시작</a:t>
            </a:r>
            <a:endParaRPr lang="en-US" altLang="ko-KR" sz="9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sz="800" dirty="0"/>
              <a:t>보통 </a:t>
            </a:r>
            <a:r>
              <a:rPr lang="en-US" altLang="ko-KR" sz="800" dirty="0"/>
              <a:t>K</a:t>
            </a:r>
            <a:r>
              <a:rPr lang="ko-KR" altLang="en-US" sz="800" dirty="0"/>
              <a:t>개의 클러스터 중심은 무작위 할당</a:t>
            </a:r>
            <a:endParaRPr lang="en-US" altLang="ko-KR" sz="800" dirty="0"/>
          </a:p>
          <a:p>
            <a:pPr marL="571500" lvl="1" indent="-228600">
              <a:buFont typeface="+mj-lt"/>
              <a:buAutoNum type="arabicPeriod"/>
            </a:pPr>
            <a:r>
              <a:rPr lang="ko-KR" altLang="en-US" sz="9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데이터는 </a:t>
            </a:r>
            <a:r>
              <a:rPr lang="en-US" altLang="ko-KR" sz="9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en-US" sz="9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클러스터의 중심과 거리가 가장 가까운 클러스터에 할당됨</a:t>
            </a:r>
            <a:endParaRPr lang="en-US" altLang="ko-KR" sz="9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71500" lvl="1" indent="-228600">
              <a:buFont typeface="+mj-lt"/>
              <a:buAutoNum type="arabicPeriod"/>
            </a:pPr>
            <a:r>
              <a:rPr lang="en-US" altLang="ko-KR" sz="9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9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만들어진 클러스터의 중심을 새롭게 계산</a:t>
            </a:r>
            <a:endParaRPr lang="en-US" altLang="ko-KR" sz="9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71500" lvl="1" indent="-228600">
              <a:buFont typeface="+mj-lt"/>
              <a:buAutoNum type="arabicPeriod"/>
            </a:pPr>
            <a:r>
              <a:rPr lang="en-US" altLang="ko-KR" sz="9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en-US" sz="9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클러스터의 중심이 변하지 않을 때 까지 </a:t>
            </a:r>
            <a:r>
              <a:rPr lang="en-US" altLang="ko-KR" sz="9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3~4 </a:t>
            </a:r>
            <a:r>
              <a:rPr lang="ko-KR" altLang="en-US" sz="9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과정 반복</a:t>
            </a:r>
            <a:endParaRPr lang="en-US" altLang="ko-KR" sz="9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71500" lvl="1" indent="-228600">
              <a:buFont typeface="+mj-lt"/>
              <a:buAutoNum type="arabicPeriod"/>
            </a:pPr>
            <a:endParaRPr lang="en-US" altLang="ko-KR" sz="9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lvl="1" indent="0">
              <a:buNone/>
            </a:pPr>
            <a:endParaRPr lang="en-US" altLang="ko-KR" sz="9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 typeface="+mj-lt"/>
              <a:buAutoNum type="arabicPeriod"/>
            </a:pPr>
            <a:endParaRPr lang="en-US" altLang="ko-KR" sz="9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 typeface="+mj-lt"/>
              <a:buAutoNum type="arabicPeriod"/>
            </a:pPr>
            <a:endParaRPr lang="en-US" altLang="ko-KR" sz="9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 typeface="+mj-lt"/>
              <a:buAutoNum type="arabicPeriod"/>
            </a:pPr>
            <a:endParaRPr lang="en-US" altLang="ko-KR" sz="9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9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563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D9D74-DA99-46FE-9690-746CAF8A3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K-Means </a:t>
            </a:r>
            <a:r>
              <a:rPr lang="ko-KR" altLang="en-US" dirty="0"/>
              <a:t>클러스터링 예시</a:t>
            </a: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64A5F954-F57F-4A4C-AB3A-6D6104F2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276350"/>
            <a:ext cx="5105400" cy="321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70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1FC03-3D54-45D4-BD29-9FBB13AD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K-Means </a:t>
            </a:r>
            <a:r>
              <a:rPr lang="ko-KR" altLang="en-US" dirty="0"/>
              <a:t>알고리즘</a:t>
            </a:r>
            <a:r>
              <a:rPr lang="en-US" altLang="ko-KR" dirty="0"/>
              <a:t>: K</a:t>
            </a:r>
            <a:r>
              <a:rPr lang="ko-KR" altLang="en-US" dirty="0"/>
              <a:t> 및 초기 클러스터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D8402-F50F-48DD-BB62-9D0D3B37B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결과가 사용되는 방식에 따라 </a:t>
            </a:r>
            <a:r>
              <a:rPr lang="en-US" altLang="ko-KR" dirty="0"/>
              <a:t>K</a:t>
            </a:r>
            <a:r>
              <a:rPr lang="ko-KR" altLang="en-US" dirty="0"/>
              <a:t>를 설정</a:t>
            </a:r>
            <a:endParaRPr lang="en-US" altLang="ko-KR" dirty="0"/>
          </a:p>
          <a:p>
            <a:pPr lvl="1"/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 dirty="0"/>
              <a:t>얼마나 많은 시장의 세부 그룹을 원하는가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약간 다른 </a:t>
            </a:r>
            <a:r>
              <a:rPr lang="en-US" altLang="ko-KR" dirty="0"/>
              <a:t>K</a:t>
            </a:r>
            <a:r>
              <a:rPr lang="ko-KR" altLang="en-US" dirty="0"/>
              <a:t>로 실험을 해 볼 필요성도 존재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초기 클러스터 설정은 무작위로 수행되거나</a:t>
            </a:r>
            <a:r>
              <a:rPr lang="en-US" altLang="ko-KR" dirty="0"/>
              <a:t>, </a:t>
            </a:r>
            <a:r>
              <a:rPr lang="ko-KR" altLang="en-US" dirty="0"/>
              <a:t>도메인 지식에 기반할 수도 있음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8758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1FC03-3D54-45D4-BD29-9FBB13AD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클러스터 중심 계산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D8402-F50F-48DD-BB62-9D0D3B37B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K=3</a:t>
            </a:r>
            <a:r>
              <a:rPr lang="ko-KR" altLang="en-US" dirty="0"/>
              <a:t> 설정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</a:t>
            </a:r>
            <a:r>
              <a:rPr lang="ko-KR" altLang="en-US" dirty="0"/>
              <a:t>개 변수 중 </a:t>
            </a:r>
            <a:r>
              <a:rPr lang="en-US" altLang="ko-KR" dirty="0"/>
              <a:t>4</a:t>
            </a:r>
            <a:r>
              <a:rPr lang="ko-KR" altLang="en-US" dirty="0"/>
              <a:t>개 변수 활용 상황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A4E358A-CF84-45BB-BF7A-79BFCFA6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56" y="2571750"/>
            <a:ext cx="5018088" cy="956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3866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1FC03-3D54-45D4-BD29-9FBB13AD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클러스터 간 거리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D8402-F50F-48DD-BB62-9D0D3B37B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클러스터 </a:t>
            </a:r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2</a:t>
            </a:r>
            <a:r>
              <a:rPr lang="ko-KR" altLang="en-US" dirty="0"/>
              <a:t>는 비교적 잘 분리되어 있는 반면</a:t>
            </a:r>
            <a:r>
              <a:rPr lang="en-US" altLang="ko-KR" dirty="0"/>
              <a:t>, </a:t>
            </a:r>
            <a:r>
              <a:rPr lang="ko-KR" altLang="en-US" dirty="0"/>
              <a:t>클러스터 </a:t>
            </a:r>
            <a:r>
              <a:rPr lang="en-US" altLang="ko-KR" dirty="0"/>
              <a:t>3</a:t>
            </a:r>
            <a:r>
              <a:rPr lang="ko-KR" altLang="en-US" dirty="0"/>
              <a:t>은 그렇지 않음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D9E2FE51-9D9D-403F-ABD2-E4F52D1B0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58" y="2571750"/>
            <a:ext cx="4156084" cy="9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4142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1FC03-3D54-45D4-BD29-9FBB13AD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클러스터 내 분산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D8402-F50F-48DD-BB62-9D0D3B37B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클러스터</a:t>
            </a:r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2</a:t>
            </a:r>
            <a:r>
              <a:rPr lang="ko-KR" altLang="en-US" dirty="0"/>
              <a:t>는 비교적 밀집되어 있고</a:t>
            </a:r>
            <a:r>
              <a:rPr lang="en-US" altLang="ko-KR" dirty="0"/>
              <a:t>, </a:t>
            </a:r>
            <a:r>
              <a:rPr lang="ko-KR" altLang="en-US" dirty="0"/>
              <a:t>클러스터</a:t>
            </a:r>
            <a:r>
              <a:rPr lang="en-US" altLang="ko-KR" dirty="0"/>
              <a:t>3</a:t>
            </a:r>
            <a:r>
              <a:rPr lang="ko-KR" altLang="en-US" dirty="0"/>
              <a:t>은 산재되어 있음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클러스터</a:t>
            </a:r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2</a:t>
            </a:r>
            <a:r>
              <a:rPr lang="ko-KR" altLang="en-US" dirty="0"/>
              <a:t>는 잘 정의되어 있으나</a:t>
            </a:r>
            <a:r>
              <a:rPr lang="en-US" altLang="ko-KR" dirty="0"/>
              <a:t>, </a:t>
            </a:r>
            <a:r>
              <a:rPr lang="ko-KR" altLang="en-US" dirty="0"/>
              <a:t>클러스터</a:t>
            </a:r>
            <a:r>
              <a:rPr lang="en-US" altLang="ko-KR" dirty="0"/>
              <a:t>3</a:t>
            </a:r>
            <a:r>
              <a:rPr lang="ko-KR" altLang="en-US" dirty="0"/>
              <a:t>은 비교적 그렇지 않음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분석의 다음 단계</a:t>
            </a:r>
            <a:endParaRPr lang="en-US" altLang="ko-KR" dirty="0"/>
          </a:p>
          <a:p>
            <a:pPr lvl="1"/>
            <a:r>
              <a:rPr lang="en-US" altLang="ko-KR" dirty="0"/>
              <a:t>K=2 </a:t>
            </a:r>
            <a:r>
              <a:rPr lang="ko-KR" altLang="en-US" dirty="0"/>
              <a:t>또는 </a:t>
            </a:r>
            <a:r>
              <a:rPr lang="en-US" altLang="ko-KR" dirty="0"/>
              <a:t>K=4</a:t>
            </a:r>
            <a:r>
              <a:rPr lang="ko-KR" altLang="en-US" dirty="0"/>
              <a:t>로 다시 분석 수행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97AEF948-5711-4428-A232-B4F5A8DA3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05397"/>
            <a:ext cx="3795464" cy="168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3763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빅데이터로 돈 버는 세상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1E1A56A-AA5B-419E-B07E-C061D093C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00150"/>
            <a:ext cx="4114800" cy="305866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26F5B0-9F55-4FC7-8D08-92550026967C}"/>
              </a:ext>
            </a:extLst>
          </p:cNvPr>
          <p:cNvSpPr/>
          <p:nvPr/>
        </p:nvSpPr>
        <p:spPr>
          <a:xfrm>
            <a:off x="1828800" y="4277868"/>
            <a:ext cx="38862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https://www.hyosungfms.com/fms/promote/fms_news_view.do?id_boards=13416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0253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1FC03-3D54-45D4-BD29-9FBB13AD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K-Means </a:t>
            </a:r>
            <a:r>
              <a:rPr lang="ko-KR" altLang="en-US" dirty="0"/>
              <a:t>클러스터링의 단점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40D13B7-8C92-4FC0-B806-D87DCCDC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84812" y="1398047"/>
            <a:ext cx="2776439" cy="2160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24B1A3E-116A-4FF7-9506-5A4C75D98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047750"/>
            <a:ext cx="2555776" cy="545706"/>
          </a:xfrm>
          <a:prstGeom prst="rect">
            <a:avLst/>
          </a:prstGeom>
        </p:spPr>
      </p:pic>
      <p:sp>
        <p:nvSpPr>
          <p:cNvPr id="23" name="오른쪽 화살표 11">
            <a:extLst>
              <a:ext uri="{FF2B5EF4-FFF2-40B4-BE49-F238E27FC236}">
                <a16:creationId xmlns:a16="http://schemas.microsoft.com/office/drawing/2014/main" id="{0A5E6BD2-582A-4809-A5D8-23B83DD87C95}"/>
              </a:ext>
            </a:extLst>
          </p:cNvPr>
          <p:cNvSpPr/>
          <p:nvPr/>
        </p:nvSpPr>
        <p:spPr>
          <a:xfrm>
            <a:off x="3282408" y="1398047"/>
            <a:ext cx="197986" cy="2160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FEA6D5B-8EC2-4B50-AAD3-E098C938A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343150"/>
            <a:ext cx="2572514" cy="73001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00B0292-C883-49B4-B121-3647D40DD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490815" y="2708158"/>
            <a:ext cx="2482049" cy="219121"/>
          </a:xfrm>
          <a:prstGeom prst="rect">
            <a:avLst/>
          </a:prstGeom>
        </p:spPr>
      </p:pic>
      <p:sp>
        <p:nvSpPr>
          <p:cNvPr id="26" name="오른쪽 화살표 12">
            <a:extLst>
              <a:ext uri="{FF2B5EF4-FFF2-40B4-BE49-F238E27FC236}">
                <a16:creationId xmlns:a16="http://schemas.microsoft.com/office/drawing/2014/main" id="{0DBE780D-C23E-4A49-800A-BB37FFC10686}"/>
              </a:ext>
            </a:extLst>
          </p:cNvPr>
          <p:cNvSpPr/>
          <p:nvPr/>
        </p:nvSpPr>
        <p:spPr>
          <a:xfrm rot="5400000">
            <a:off x="4559059" y="1693156"/>
            <a:ext cx="197986" cy="2160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13">
            <a:extLst>
              <a:ext uri="{FF2B5EF4-FFF2-40B4-BE49-F238E27FC236}">
                <a16:creationId xmlns:a16="http://schemas.microsoft.com/office/drawing/2014/main" id="{56512308-561C-4705-9F63-5B095E7310F1}"/>
              </a:ext>
            </a:extLst>
          </p:cNvPr>
          <p:cNvSpPr/>
          <p:nvPr/>
        </p:nvSpPr>
        <p:spPr>
          <a:xfrm flipH="1">
            <a:off x="3216239" y="2660995"/>
            <a:ext cx="197986" cy="2160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C58DE78-0766-4409-B00E-7E05EE4A5CB4}"/>
              </a:ext>
            </a:extLst>
          </p:cNvPr>
          <p:cNvGrpSpPr/>
          <p:nvPr/>
        </p:nvGrpSpPr>
        <p:grpSpPr>
          <a:xfrm>
            <a:off x="1696853" y="3699620"/>
            <a:ext cx="2649911" cy="845969"/>
            <a:chOff x="3124286" y="2642056"/>
            <a:chExt cx="2649911" cy="845969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90C8B4A-76AE-485B-8F43-4F9B533D01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4788"/>
            <a:stretch/>
          </p:blipFill>
          <p:spPr>
            <a:xfrm>
              <a:off x="3124286" y="2842111"/>
              <a:ext cx="2649911" cy="64591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4DBC50D-341E-4B1C-9E9F-A129AC400AF6}"/>
                </a:ext>
              </a:extLst>
            </p:cNvPr>
            <p:cNvSpPr txBox="1"/>
            <p:nvPr/>
          </p:nvSpPr>
          <p:spPr>
            <a:xfrm>
              <a:off x="3862332" y="2642056"/>
              <a:ext cx="10801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Mean of each cluster</a:t>
              </a:r>
              <a:endParaRPr lang="ko-KR" altLang="en-US" sz="700" dirty="0"/>
            </a:p>
          </p:txBody>
        </p:sp>
      </p:grpSp>
      <p:sp>
        <p:nvSpPr>
          <p:cNvPr id="32" name="오른쪽 화살표 14">
            <a:extLst>
              <a:ext uri="{FF2B5EF4-FFF2-40B4-BE49-F238E27FC236}">
                <a16:creationId xmlns:a16="http://schemas.microsoft.com/office/drawing/2014/main" id="{76A4F99C-12AB-4AB3-A0D7-08FAE6345B23}"/>
              </a:ext>
            </a:extLst>
          </p:cNvPr>
          <p:cNvSpPr/>
          <p:nvPr/>
        </p:nvSpPr>
        <p:spPr>
          <a:xfrm rot="13359044" flipH="1">
            <a:off x="1887867" y="3130717"/>
            <a:ext cx="197986" cy="2160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15">
            <a:extLst>
              <a:ext uri="{FF2B5EF4-FFF2-40B4-BE49-F238E27FC236}">
                <a16:creationId xmlns:a16="http://schemas.microsoft.com/office/drawing/2014/main" id="{EED0118A-2784-4C80-BB05-A672BCFAE3EE}"/>
              </a:ext>
            </a:extLst>
          </p:cNvPr>
          <p:cNvSpPr/>
          <p:nvPr/>
        </p:nvSpPr>
        <p:spPr>
          <a:xfrm>
            <a:off x="5369261" y="4158913"/>
            <a:ext cx="197986" cy="2160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23AAFE-09E6-400F-B57A-75FA24F2BD9E}"/>
              </a:ext>
            </a:extLst>
          </p:cNvPr>
          <p:cNvSpPr txBox="1"/>
          <p:nvPr/>
        </p:nvSpPr>
        <p:spPr>
          <a:xfrm>
            <a:off x="4679918" y="4005605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D26CC7-E5BA-42E0-B90F-2A82C8822B5D}"/>
              </a:ext>
            </a:extLst>
          </p:cNvPr>
          <p:cNvSpPr txBox="1"/>
          <p:nvPr/>
        </p:nvSpPr>
        <p:spPr>
          <a:xfrm>
            <a:off x="5878462" y="408225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340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5C92E-A529-4EDE-B036-072C734A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1800" dirty="0"/>
              <a:t>비계층적 클러스터링</a:t>
            </a:r>
            <a:r>
              <a:rPr lang="en-US" altLang="ko-KR" sz="1800" dirty="0"/>
              <a:t>: DBSCAN(</a:t>
            </a:r>
            <a:r>
              <a:rPr lang="ko-KR" altLang="en-US" sz="1800" dirty="0"/>
              <a:t>밀도기반 클러스터링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F5671-24E4-40CA-955C-64F8E8B47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DBSCAN:</a:t>
            </a:r>
            <a:r>
              <a:rPr lang="ko-KR" altLang="en-US" dirty="0"/>
              <a:t> </a:t>
            </a:r>
            <a:r>
              <a:rPr lang="en-US" altLang="ko-KR" dirty="0"/>
              <a:t>DBSCAN</a:t>
            </a:r>
            <a:r>
              <a:rPr lang="ko-KR" altLang="en-US" dirty="0"/>
              <a:t>은 밀도기반 클러스터링 방법으로 “유사한 데이터는 서로 근접하게 분포할 </a:t>
            </a:r>
            <a:r>
              <a:rPr lang="ko-KR" altLang="en-US" dirty="0" err="1"/>
              <a:t>것이다”는</a:t>
            </a:r>
            <a:r>
              <a:rPr lang="ko-KR" altLang="en-US" dirty="0"/>
              <a:t> 가정을 기반으로 함</a:t>
            </a:r>
            <a:endParaRPr lang="en-US" altLang="ko-KR" dirty="0"/>
          </a:p>
          <a:p>
            <a:pPr lvl="1"/>
            <a:r>
              <a:rPr lang="ko-KR" altLang="en-US" dirty="0"/>
              <a:t>구형이 아닌 임의의 형태를 가진 클러스터를 찾을 수 있음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K-means </a:t>
            </a:r>
            <a:r>
              <a:rPr lang="ko-KR" altLang="en-US" dirty="0">
                <a:solidFill>
                  <a:srgbClr val="0070C0"/>
                </a:solidFill>
              </a:rPr>
              <a:t>클러스터링과 다르게 어떠한 클러스터에도 할당되지 않는 </a:t>
            </a:r>
            <a:r>
              <a:rPr lang="en-US" altLang="ko-KR" dirty="0">
                <a:solidFill>
                  <a:srgbClr val="0070C0"/>
                </a:solidFill>
              </a:rPr>
              <a:t>noise</a:t>
            </a:r>
            <a:r>
              <a:rPr lang="ko-KR" altLang="en-US" dirty="0">
                <a:solidFill>
                  <a:srgbClr val="0070C0"/>
                </a:solidFill>
              </a:rPr>
              <a:t>를 찾을 수 있음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endParaRPr lang="en-US" altLang="ko-KR" dirty="0"/>
          </a:p>
          <a:p>
            <a:r>
              <a:rPr lang="en-US" altLang="ko-KR" dirty="0"/>
              <a:t>DBSCAN</a:t>
            </a:r>
            <a:r>
              <a:rPr lang="ko-KR" altLang="en-US" dirty="0"/>
              <a:t> 핵심 아이디어</a:t>
            </a:r>
            <a:endParaRPr lang="en-US" altLang="ko-KR" dirty="0"/>
          </a:p>
          <a:p>
            <a:pPr lvl="1"/>
            <a:r>
              <a:rPr lang="ko-KR" altLang="en-US" dirty="0"/>
              <a:t>군집은 높은 밀도를 가진 데이터포인트들의 집합이라는 가정</a:t>
            </a:r>
            <a:endParaRPr lang="en-US" altLang="ko-KR" dirty="0"/>
          </a:p>
          <a:p>
            <a:pPr lvl="1"/>
            <a:r>
              <a:rPr lang="ko-KR" altLang="en-US" dirty="0"/>
              <a:t>군집에 할당되지 않은 데이터포인트</a:t>
            </a:r>
            <a:r>
              <a:rPr lang="en-US" altLang="ko-KR" dirty="0"/>
              <a:t>(noise)</a:t>
            </a:r>
            <a:r>
              <a:rPr lang="ko-KR" altLang="en-US" dirty="0"/>
              <a:t>들의 밀도는 낮을 것</a:t>
            </a:r>
            <a:endParaRPr lang="en-US" altLang="ko-KR" dirty="0"/>
          </a:p>
          <a:p>
            <a:pPr lvl="1"/>
            <a:r>
              <a:rPr lang="ko-KR" altLang="en-US" dirty="0"/>
              <a:t>유효한 클러스터들의 집합을 찾기 위해 클러스터와 노이즈 포인트들이 가져야할 특징들을 정량화</a:t>
            </a:r>
            <a:endParaRPr lang="en-US" altLang="ko-KR" dirty="0"/>
          </a:p>
          <a:p>
            <a:endParaRPr lang="en-US" altLang="ko-KR" dirty="0"/>
          </a:p>
          <a:p>
            <a:pPr marL="571500" lvl="1" indent="-228600">
              <a:buFont typeface="+mj-lt"/>
              <a:buAutoNum type="arabicPeriod"/>
            </a:pPr>
            <a:endParaRPr lang="en-US" altLang="ko-KR" sz="9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lvl="1" indent="0">
              <a:buNone/>
            </a:pPr>
            <a:endParaRPr lang="en-US" altLang="ko-KR" sz="9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 typeface="+mj-lt"/>
              <a:buAutoNum type="arabicPeriod"/>
            </a:pPr>
            <a:endParaRPr lang="en-US" altLang="ko-KR" sz="9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 typeface="+mj-lt"/>
              <a:buAutoNum type="arabicPeriod"/>
            </a:pPr>
            <a:endParaRPr lang="en-US" altLang="ko-KR" sz="9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 typeface="+mj-lt"/>
              <a:buAutoNum type="arabicPeriod"/>
            </a:pPr>
            <a:endParaRPr lang="en-US" altLang="ko-KR" sz="9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sz="9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7BBEC3AE-09FE-4794-9D5F-58666B68A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010313"/>
            <a:ext cx="5264150" cy="158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65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5C92E-A529-4EDE-B036-072C734A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비계층적 클러스터링</a:t>
            </a:r>
            <a:r>
              <a:rPr lang="en-US" altLang="ko-KR" dirty="0"/>
              <a:t>: DBSCAN </a:t>
            </a:r>
            <a:r>
              <a:rPr lang="ko-KR" altLang="en-US" dirty="0"/>
              <a:t>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72F5671-24E4-40CA-955C-64F8E8B47D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900" y="895351"/>
                <a:ext cx="6172200" cy="369927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dirty="0"/>
                  <a:t>1. </a:t>
                </a:r>
                <a:r>
                  <a:rPr lang="ko-KR" altLang="en-US" dirty="0"/>
                  <a:t>최소 개체 수 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MinPts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와 반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경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 dirty="0"/>
                  <a:t>을 설정한다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사용자 정의</a:t>
                </a:r>
                <a:r>
                  <a:rPr lang="en-US" altLang="ko-KR" dirty="0"/>
                  <a:t>)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𝑀𝑖𝑛𝑃𝑡𝑠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altLang="ko-KR" sz="1800" dirty="0"/>
              </a:p>
              <a:p>
                <a:pPr marL="0" indent="0">
                  <a:buNone/>
                </a:pPr>
                <a:endParaRPr lang="en-US" altLang="ko-KR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altLang="ko-K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altLang="ko-KR" sz="1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72F5671-24E4-40CA-955C-64F8E8B47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895351"/>
                <a:ext cx="6172200" cy="3699273"/>
              </a:xfrm>
              <a:blipFill>
                <a:blip r:embed="rId2"/>
                <a:stretch>
                  <a:fillRect t="-1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972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5C92E-A529-4EDE-B036-072C734A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비계층적 클러스터링</a:t>
            </a:r>
            <a:r>
              <a:rPr lang="en-US" altLang="ko-KR" dirty="0"/>
              <a:t>: DBSCAN </a:t>
            </a:r>
            <a:r>
              <a:rPr lang="ko-KR" altLang="en-US" dirty="0"/>
              <a:t>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72F5671-24E4-40CA-955C-64F8E8B47D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900" y="895351"/>
                <a:ext cx="6172200" cy="369927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dirty="0"/>
                  <a:t>2. </a:t>
                </a:r>
                <a:r>
                  <a:rPr lang="ko-KR" altLang="en-US" dirty="0"/>
                  <a:t>점</a:t>
                </a:r>
                <a:r>
                  <a:rPr lang="en-US" altLang="ko-KR" dirty="0"/>
                  <a:t>P</a:t>
                </a:r>
                <a:r>
                  <a:rPr lang="ko-KR" altLang="en-US" dirty="0"/>
                  <a:t>를  기준으로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내에 최소 개체 수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MinPts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이상의 데이터들이 존재한다면 점 </a:t>
                </a:r>
                <a:r>
                  <a:rPr lang="en-US" altLang="ko-KR" dirty="0"/>
                  <a:t>P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Core point</a:t>
                </a:r>
                <a:r>
                  <a:rPr lang="ko-KR" altLang="en-US" dirty="0"/>
                  <a:t>라 정의함  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72F5671-24E4-40CA-955C-64F8E8B47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895351"/>
                <a:ext cx="6172200" cy="3699273"/>
              </a:xfrm>
              <a:blipFill>
                <a:blip r:embed="rId2"/>
                <a:stretch>
                  <a:fillRect t="-1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BE39EF69-438B-462D-AD54-165D0CE33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657350"/>
            <a:ext cx="2835219" cy="27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8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5C92E-A529-4EDE-B036-072C734A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비계층적 클러스터링</a:t>
            </a:r>
            <a:r>
              <a:rPr lang="en-US" altLang="ko-KR" dirty="0"/>
              <a:t>: DBSCAN </a:t>
            </a:r>
            <a:r>
              <a:rPr lang="ko-KR" altLang="en-US" dirty="0"/>
              <a:t>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F5671-24E4-40CA-955C-64F8E8B47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3. Core Point</a:t>
            </a:r>
            <a:r>
              <a:rPr lang="ko-KR" altLang="en-US" dirty="0"/>
              <a:t>의 반경 내에 존재하는 점이지만</a:t>
            </a:r>
            <a:r>
              <a:rPr lang="en-US" altLang="ko-KR" dirty="0"/>
              <a:t>, </a:t>
            </a:r>
            <a:r>
              <a:rPr lang="ko-KR" altLang="en-US" dirty="0"/>
              <a:t>자신을 기준으로 반경 내에 최소 개체 수 이상이 존재하지 않는다면</a:t>
            </a:r>
            <a:r>
              <a:rPr lang="en-US" altLang="ko-KR" dirty="0"/>
              <a:t>, </a:t>
            </a:r>
            <a:r>
              <a:rPr lang="en-US" altLang="ko-KR" dirty="0" err="1"/>
              <a:t>Boder</a:t>
            </a:r>
            <a:r>
              <a:rPr lang="en-US" altLang="ko-KR" dirty="0"/>
              <a:t> Point</a:t>
            </a:r>
            <a:r>
              <a:rPr lang="ko-KR" altLang="en-US" dirty="0"/>
              <a:t>라 정의함</a:t>
            </a:r>
            <a:endParaRPr lang="en-US" altLang="ko-KR" dirty="0"/>
          </a:p>
          <a:p>
            <a:pPr marL="0" indent="0">
              <a:buNone/>
            </a:pPr>
            <a:endParaRPr lang="en-US" altLang="ko-KR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68C697-D734-447E-AAF2-CBC192737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275" y="1515877"/>
            <a:ext cx="3249450" cy="307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14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5C92E-A529-4EDE-B036-072C734A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비계층적 클러스터링</a:t>
            </a:r>
            <a:r>
              <a:rPr lang="en-US" altLang="ko-KR" dirty="0"/>
              <a:t>: DBSCAN </a:t>
            </a:r>
            <a:r>
              <a:rPr lang="ko-KR" altLang="en-US" dirty="0"/>
              <a:t>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F5671-24E4-40CA-955C-64F8E8B47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4. Core Point</a:t>
            </a:r>
            <a:r>
              <a:rPr lang="ko-KR" altLang="en-US" dirty="0"/>
              <a:t>의 반경 내에 또 다른 </a:t>
            </a:r>
            <a:r>
              <a:rPr lang="en-US" altLang="ko-KR" dirty="0"/>
              <a:t>Core Point</a:t>
            </a:r>
            <a:r>
              <a:rPr lang="ko-KR" altLang="en-US" dirty="0"/>
              <a:t>가 존재한다면 두 클러스터를 하나로 묶을 수 있음</a:t>
            </a:r>
            <a:endParaRPr lang="en-US" altLang="ko-KR" dirty="0"/>
          </a:p>
          <a:p>
            <a:pPr marL="0" indent="0">
              <a:buNone/>
            </a:pPr>
            <a:endParaRPr lang="en-US" altLang="ko-KR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27803A-E829-46D9-BC6B-D97F811B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34" y="1503684"/>
            <a:ext cx="3279932" cy="30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5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5C92E-A529-4EDE-B036-072C734A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비계층적 클러스터링</a:t>
            </a:r>
            <a:r>
              <a:rPr lang="en-US" altLang="ko-KR" dirty="0"/>
              <a:t>: DBSCAN </a:t>
            </a:r>
            <a:r>
              <a:rPr lang="ko-KR" altLang="en-US" dirty="0"/>
              <a:t>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F5671-24E4-40CA-955C-64F8E8B47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어떤 점을 중심으로 하더라도 최소 개체 수 이상을 만족하는 범위에 포함되지 않는다면 </a:t>
            </a:r>
            <a:r>
              <a:rPr lang="en-US" altLang="ko-KR" dirty="0"/>
              <a:t>noise</a:t>
            </a:r>
            <a:r>
              <a:rPr lang="ko-KR" altLang="en-US" dirty="0"/>
              <a:t>로 분류</a:t>
            </a:r>
            <a:endParaRPr lang="en-US" altLang="ko-KR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F77D1D-1DE8-4E05-82FB-2169731D5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503684"/>
            <a:ext cx="3304318" cy="30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50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5C92E-A529-4EDE-B036-072C734A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비계층적 클러스터링</a:t>
            </a:r>
            <a:r>
              <a:rPr lang="en-US" altLang="ko-KR" dirty="0"/>
              <a:t>: DBSCAN </a:t>
            </a:r>
            <a:r>
              <a:rPr lang="ko-KR" altLang="en-US" dirty="0"/>
              <a:t>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F5671-24E4-40CA-955C-64F8E8B47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6.  </a:t>
            </a:r>
            <a:r>
              <a:rPr lang="ko-KR" altLang="en-US" dirty="0"/>
              <a:t>연결 된 </a:t>
            </a:r>
            <a:r>
              <a:rPr lang="en-US" altLang="ko-KR" dirty="0"/>
              <a:t>Core Point</a:t>
            </a:r>
            <a:r>
              <a:rPr lang="ko-KR" altLang="en-US" dirty="0"/>
              <a:t>들을 하나의 클러스터로 묶고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en-US" altLang="ko-KR" dirty="0" err="1"/>
              <a:t>Boder</a:t>
            </a:r>
            <a:r>
              <a:rPr lang="en-US" altLang="ko-KR" dirty="0"/>
              <a:t> Point</a:t>
            </a:r>
            <a:r>
              <a:rPr lang="ko-KR" altLang="en-US" dirty="0"/>
              <a:t>들은 하나의 클러스터에 할당</a:t>
            </a:r>
            <a:endParaRPr lang="en-US" altLang="ko-KR" dirty="0"/>
          </a:p>
          <a:p>
            <a:pPr lvl="1"/>
            <a:r>
              <a:rPr lang="ko-KR" altLang="en-US" dirty="0">
                <a:latin typeface="Cambria Math" panose="02040503050406030204" pitchFamily="18" charset="0"/>
              </a:rPr>
              <a:t>전체 데이터 셋 중 임의의 한 데이터 포인트에서 시작해서</a:t>
            </a:r>
            <a:r>
              <a:rPr lang="en-US" altLang="ko-KR" dirty="0">
                <a:latin typeface="Cambria Math" panose="02040503050406030204" pitchFamily="18" charset="0"/>
              </a:rPr>
              <a:t> Core Point</a:t>
            </a:r>
            <a:r>
              <a:rPr lang="ko-KR" altLang="en-US" dirty="0">
                <a:latin typeface="Cambria Math" panose="02040503050406030204" pitchFamily="18" charset="0"/>
              </a:rPr>
              <a:t>가 될 수 있는 점들끼리 연결하며 확장</a:t>
            </a:r>
            <a:endParaRPr lang="en-US" altLang="ko-KR" dirty="0">
              <a:latin typeface="Cambria Math" panose="02040503050406030204" pitchFamily="18" charset="0"/>
            </a:endParaRPr>
          </a:p>
          <a:p>
            <a:pPr lvl="1"/>
            <a:r>
              <a:rPr lang="ko-KR" altLang="en-US" dirty="0"/>
              <a:t>만약 </a:t>
            </a:r>
            <a:r>
              <a:rPr lang="en-US" altLang="ko-KR" dirty="0" err="1"/>
              <a:t>Boder</a:t>
            </a:r>
            <a:r>
              <a:rPr lang="en-US" altLang="ko-KR" dirty="0"/>
              <a:t> Point</a:t>
            </a:r>
            <a:r>
              <a:rPr lang="ko-KR" altLang="en-US" dirty="0"/>
              <a:t>들이 여러 클러스터에 </a:t>
            </a:r>
            <a:r>
              <a:rPr lang="ko-KR" altLang="en-US" dirty="0" err="1"/>
              <a:t>걸쳐있는</a:t>
            </a:r>
            <a:r>
              <a:rPr lang="ko-KR" altLang="en-US" dirty="0"/>
              <a:t> 경우</a:t>
            </a:r>
            <a:r>
              <a:rPr lang="en-US" altLang="ko-KR" dirty="0"/>
              <a:t>, </a:t>
            </a:r>
            <a:r>
              <a:rPr lang="ko-KR" altLang="en-US" dirty="0"/>
              <a:t>반복 과정에서 먼저 할당된 클러스터에 할당</a:t>
            </a:r>
            <a:endParaRPr lang="en-US" altLang="ko-KR" dirty="0">
              <a:latin typeface="Cambria Math" panose="02040503050406030204" pitchFamily="18" charset="0"/>
            </a:endParaRPr>
          </a:p>
          <a:p>
            <a:pPr lvl="1"/>
            <a:r>
              <a:rPr lang="ko-KR" altLang="en-US" dirty="0">
                <a:latin typeface="Cambria Math" panose="02040503050406030204" pitchFamily="18" charset="0"/>
              </a:rPr>
              <a:t>남은 데이터 포인트들 중 임의의 한 점을 선택해서 위의 과정 반복</a:t>
            </a:r>
            <a:endParaRPr lang="en-US" altLang="ko-KR" dirty="0">
              <a:latin typeface="Cambria Math" panose="02040503050406030204" pitchFamily="18" charset="0"/>
            </a:endParaRPr>
          </a:p>
          <a:p>
            <a:pPr lvl="1"/>
            <a:r>
              <a:rPr lang="ko-KR" altLang="en-US" dirty="0">
                <a:latin typeface="Cambria Math" panose="02040503050406030204" pitchFamily="18" charset="0"/>
              </a:rPr>
              <a:t>최종적으로 어떠한 클래스에도 속하지 않은 데이터 포인트들은 </a:t>
            </a:r>
            <a:r>
              <a:rPr lang="en-US" altLang="ko-KR" dirty="0">
                <a:latin typeface="Cambria Math" panose="02040503050406030204" pitchFamily="18" charset="0"/>
              </a:rPr>
              <a:t>noise</a:t>
            </a:r>
            <a:r>
              <a:rPr lang="ko-KR" altLang="en-US" dirty="0">
                <a:latin typeface="Cambria Math" panose="02040503050406030204" pitchFamily="18" charset="0"/>
              </a:rPr>
              <a:t>라 정의</a:t>
            </a:r>
            <a:endParaRPr lang="en-US" altLang="ko-KR" sz="1200" dirty="0">
              <a:latin typeface="Cambria Math" panose="020405030504060302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A55BF0-6B9A-4E12-884F-E24897ED9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5" y="2876550"/>
            <a:ext cx="5264150" cy="158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40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1FC03-3D54-45D4-BD29-9FBB13AD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K-Means vs DBSCAN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168C452-89DE-4532-B802-A79DD72EC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28750"/>
            <a:ext cx="4572000" cy="263189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530A928-3774-49D8-B916-B197220F810C}"/>
              </a:ext>
            </a:extLst>
          </p:cNvPr>
          <p:cNvSpPr/>
          <p:nvPr/>
        </p:nvSpPr>
        <p:spPr>
          <a:xfrm>
            <a:off x="4038600" y="3968308"/>
            <a:ext cx="163830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Source: </a:t>
            </a:r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https://ybeaning.tistory.com/27</a:t>
            </a:r>
          </a:p>
        </p:txBody>
      </p:sp>
    </p:spTree>
    <p:extLst>
      <p:ext uri="{BB962C8B-B14F-4D97-AF65-F5344CB8AC3E}">
        <p14:creationId xmlns:p14="http://schemas.microsoft.com/office/powerpoint/2010/main" val="425113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1FC03-3D54-45D4-BD29-9FBB13AD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16A1180-E47C-4E9E-9404-C81048093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/>
          <a:lstStyle/>
          <a:p>
            <a:r>
              <a:rPr lang="ko-KR" altLang="en-US" dirty="0"/>
              <a:t>클러스터 분석은 탐색적 도구임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유의미한 클러스터를 생성했을 때 유용하게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계층적 클러스터링은 클러스터링의 다양한 수준을 시각적으로 표현</a:t>
            </a:r>
            <a:endParaRPr lang="en-US" altLang="ko-KR" dirty="0"/>
          </a:p>
          <a:p>
            <a:pPr lvl="1"/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ko-KR" altLang="en-US" dirty="0" err="1"/>
              <a:t>비반복적인</a:t>
            </a:r>
            <a:r>
              <a:rPr lang="ko-KR" altLang="en-US" dirty="0"/>
              <a:t> 알고리즘 특성 상 안정성이 떨어지고</a:t>
            </a:r>
            <a:r>
              <a:rPr lang="en-US" altLang="ko-KR" dirty="0"/>
              <a:t>, </a:t>
            </a:r>
            <a:r>
              <a:rPr lang="ko-KR" altLang="en-US" dirty="0"/>
              <a:t>설정에 따라 결과가 크게 달라질 수 있음</a:t>
            </a:r>
            <a:endParaRPr lang="en-US" altLang="ko-KR" dirty="0"/>
          </a:p>
          <a:p>
            <a:pPr lvl="1"/>
            <a:r>
              <a:rPr lang="ko-KR" altLang="en-US" dirty="0" err="1"/>
              <a:t>계산량도</a:t>
            </a:r>
            <a:r>
              <a:rPr lang="ko-KR" altLang="en-US" dirty="0"/>
              <a:t>  많음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비계층적 클러스터링은 상대적으로 </a:t>
            </a:r>
            <a:r>
              <a:rPr lang="ko-KR" altLang="en-US" dirty="0" err="1"/>
              <a:t>계산량이</a:t>
            </a:r>
            <a:r>
              <a:rPr lang="ko-KR" altLang="en-US" dirty="0"/>
              <a:t> 적고</a:t>
            </a:r>
            <a:r>
              <a:rPr lang="en-US" altLang="ko-KR" dirty="0"/>
              <a:t>, </a:t>
            </a:r>
            <a:r>
              <a:rPr lang="ko-KR" altLang="en-US" dirty="0"/>
              <a:t>더 안정적임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사용자가 </a:t>
            </a:r>
            <a:r>
              <a:rPr lang="en-US" altLang="ko-KR" dirty="0"/>
              <a:t>K</a:t>
            </a:r>
            <a:r>
              <a:rPr lang="ko-KR" altLang="en-US" dirty="0"/>
              <a:t>를 설정해야 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계층적 </a:t>
            </a:r>
            <a:r>
              <a:rPr lang="en-US" altLang="ko-KR" dirty="0"/>
              <a:t>/ </a:t>
            </a:r>
            <a:r>
              <a:rPr lang="ko-KR" altLang="en-US" dirty="0"/>
              <a:t>비계층적 클러스터링 모두 활용할 수 있음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데이터에 명확한 </a:t>
            </a:r>
            <a:r>
              <a:rPr lang="en-US" altLang="ko-KR" dirty="0"/>
              <a:t>“</a:t>
            </a:r>
            <a:r>
              <a:rPr lang="ko-KR" altLang="en-US" dirty="0"/>
              <a:t>실제＂ 클러스터가 존재하지 않을 수 있음</a:t>
            </a:r>
            <a:endParaRPr lang="en-US" altLang="ko-KR" dirty="0"/>
          </a:p>
          <a:p>
            <a:pPr lvl="1"/>
            <a:r>
              <a:rPr lang="en-US" altLang="ko-KR" dirty="0">
                <a:ea typeface="굴림" charset="-127"/>
              </a:rPr>
              <a:t>Be wary of chance results; data may not have definitive “real” clusters</a:t>
            </a:r>
            <a:endParaRPr lang="en-US" altLang="ko-KR" i="1" dirty="0">
              <a:ea typeface="굴림" charset="-127"/>
            </a:endParaRP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6603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4DA78-BE08-4183-B7AB-F35AC9FF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클러스터링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E85FD3-3904-465A-9F58-959029FCD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목표</a:t>
            </a:r>
            <a:r>
              <a:rPr lang="en-US" altLang="ko-KR" sz="1400" dirty="0"/>
              <a:t>: </a:t>
            </a:r>
            <a:r>
              <a:rPr lang="ko-KR" altLang="en-US" sz="1400" dirty="0"/>
              <a:t>유사한 데이터들을 묶어 클러스터</a:t>
            </a:r>
            <a:r>
              <a:rPr lang="en-US" altLang="ko-KR" sz="1400" dirty="0"/>
              <a:t>(</a:t>
            </a:r>
            <a:r>
              <a:rPr lang="ko-KR" altLang="en-US" sz="1400" dirty="0"/>
              <a:t>군집</a:t>
            </a:r>
            <a:r>
              <a:rPr lang="en-US" altLang="ko-KR" sz="1400" dirty="0"/>
              <a:t>) </a:t>
            </a:r>
            <a:r>
              <a:rPr lang="ko-KR" altLang="en-US" sz="1400" dirty="0"/>
              <a:t>형성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활용 예시</a:t>
            </a:r>
            <a:r>
              <a:rPr lang="en-US" altLang="ko-KR" sz="1000" dirty="0"/>
              <a:t>1: </a:t>
            </a:r>
            <a:r>
              <a:rPr lang="ko-KR" altLang="en-US" sz="1000" dirty="0"/>
              <a:t>시장 내의 다양한 고객들을 유사한 특성을 가진 그룹으로 묶어 목표 시장을 세분화 할 수 있음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활용 예시</a:t>
            </a:r>
            <a:r>
              <a:rPr lang="en-US" altLang="ko-KR" sz="1000" dirty="0"/>
              <a:t>2: </a:t>
            </a:r>
            <a:r>
              <a:rPr lang="ko-KR" altLang="en-US" sz="1000" dirty="0"/>
              <a:t>인구 통계 및 소득을 기반으로 미국의 각 지역을 세분화</a:t>
            </a:r>
            <a:endParaRPr lang="en-US" altLang="ko-KR" sz="1000" dirty="0"/>
          </a:p>
          <a:p>
            <a:pPr lvl="2">
              <a:lnSpc>
                <a:spcPct val="150000"/>
              </a:lnSpc>
            </a:pPr>
            <a:r>
              <a:rPr lang="en-US" altLang="ko-KR" sz="850" dirty="0"/>
              <a:t>“Furs &amp; station wagons”, “Bohemian Mix”, “Money &amp; Brains”</a:t>
            </a: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 marL="342900" lvl="1" indent="0">
              <a:lnSpc>
                <a:spcPct val="150000"/>
              </a:lnSpc>
              <a:buNone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2A212D-678A-464F-A14D-D6E5945B1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460" y="2398638"/>
            <a:ext cx="2889080" cy="1881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5FB664-D1D8-4300-AA9C-20301F6301C5}"/>
              </a:ext>
            </a:extLst>
          </p:cNvPr>
          <p:cNvSpPr txBox="1"/>
          <p:nvPr/>
        </p:nvSpPr>
        <p:spPr>
          <a:xfrm>
            <a:off x="3124200" y="4279899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_Pro Light" panose="00000300000000000000" pitchFamily="50" charset="-127"/>
              </a:rPr>
              <a:t>&lt;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_Pro Light" panose="00000300000000000000" pitchFamily="50" charset="-127"/>
              </a:rPr>
              <a:t>클러스터링 예시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_Pro Light" panose="00000300000000000000" pitchFamily="50" charset="-127"/>
              </a:rPr>
              <a:t>&gt;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379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1FC03-3D54-45D4-BD29-9FBB13AD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활용 사례 </a:t>
            </a:r>
            <a:r>
              <a:rPr lang="en-US" altLang="ko-KR" dirty="0"/>
              <a:t>- Shipyard </a:t>
            </a:r>
            <a:r>
              <a:rPr lang="ko-KR" altLang="en-US" dirty="0"/>
              <a:t>분석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16A1180-E47C-4E9E-9404-C81048093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/>
          <a:lstStyle/>
          <a:p>
            <a:r>
              <a:rPr lang="en-US" altLang="ko-KR" dirty="0"/>
              <a:t>Shipyard </a:t>
            </a:r>
            <a:r>
              <a:rPr lang="ko-KR" altLang="en-US" dirty="0"/>
              <a:t>분석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37F996-59D6-4FE3-A1C6-FD39A5B2D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0" y="971550"/>
            <a:ext cx="3657600" cy="1832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AB4397-5174-4225-BEFF-8EFE480FF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602927"/>
            <a:ext cx="2745431" cy="199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96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1FC03-3D54-45D4-BD29-9FBB13AD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활용 사례 </a:t>
            </a:r>
            <a:r>
              <a:rPr lang="en-US" altLang="ko-KR" dirty="0"/>
              <a:t>- Shipyard </a:t>
            </a:r>
            <a:r>
              <a:rPr lang="ko-KR" altLang="en-US" dirty="0"/>
              <a:t>분석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16A1180-E47C-4E9E-9404-C81048093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85EAF5-D26B-4266-A1F2-462760E65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88923"/>
            <a:ext cx="3121540" cy="285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81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1FC03-3D54-45D4-BD29-9FBB13AD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활용 사례 </a:t>
            </a:r>
            <a:r>
              <a:rPr lang="en-US" altLang="ko-KR" dirty="0"/>
              <a:t>- Shipyard </a:t>
            </a:r>
            <a:r>
              <a:rPr lang="ko-KR" altLang="en-US" dirty="0"/>
              <a:t>분석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16A1180-E47C-4E9E-9404-C81048093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/>
          <a:lstStyle/>
          <a:p>
            <a:r>
              <a:rPr lang="en-US" altLang="ko-KR" dirty="0"/>
              <a:t>Trace </a:t>
            </a:r>
            <a:r>
              <a:rPr lang="ko-KR" altLang="en-US" dirty="0"/>
              <a:t>사이의 거리를 측정할 수 있는 방법은 무엇일까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Activity profile</a:t>
            </a:r>
          </a:p>
          <a:p>
            <a:r>
              <a:rPr lang="en-US" altLang="ko-KR" dirty="0"/>
              <a:t>Transition profile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7DFFF2-6D62-4AE9-A9F1-7B694163A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76350"/>
            <a:ext cx="3810000" cy="22157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C206CB-FAA0-430E-80E9-64A6F1800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0" y="3435686"/>
            <a:ext cx="1828800" cy="10873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ED996E-7B8A-4FE5-9E74-7C044C8BD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300" y="3364145"/>
            <a:ext cx="1600200" cy="123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94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1FC03-3D54-45D4-BD29-9FBB13AD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활용 사례 </a:t>
            </a:r>
            <a:r>
              <a:rPr lang="en-US" altLang="ko-KR" dirty="0"/>
              <a:t>- Shipyard </a:t>
            </a:r>
            <a:r>
              <a:rPr lang="ko-KR" altLang="en-US" dirty="0"/>
              <a:t>분석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D0EB12-A54E-4019-8C24-88A745BF8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123950"/>
            <a:ext cx="5410200" cy="332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60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1FC03-3D54-45D4-BD29-9FBB13AD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활용 사례 </a:t>
            </a:r>
            <a:r>
              <a:rPr lang="en-US" altLang="ko-KR" dirty="0"/>
              <a:t>- Shipyard </a:t>
            </a:r>
            <a:r>
              <a:rPr lang="ko-KR" altLang="en-US" dirty="0"/>
              <a:t>분석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E72F2DA-09B4-48D2-A488-8C1B7ACBA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/>
          <a:lstStyle/>
          <a:p>
            <a:r>
              <a:rPr lang="ko-KR" altLang="en-US" dirty="0"/>
              <a:t>클러스터</a:t>
            </a:r>
            <a:r>
              <a:rPr lang="en-US" altLang="ko-KR" dirty="0"/>
              <a:t>1: GBS</a:t>
            </a:r>
            <a:r>
              <a:rPr lang="ko-KR" altLang="en-US" dirty="0"/>
              <a:t>에서 조립된 블록</a:t>
            </a:r>
            <a:r>
              <a:rPr lang="en-US" altLang="ko-KR" dirty="0"/>
              <a:t>(Block assembled in GBS)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C73855-98B5-4E8D-99E5-0BA4CE40E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380" y="1388253"/>
            <a:ext cx="4265240" cy="271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07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1FC03-3D54-45D4-BD29-9FBB13AD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활용 사례 </a:t>
            </a:r>
            <a:r>
              <a:rPr lang="en-US" altLang="ko-KR" dirty="0"/>
              <a:t>- Shipyard </a:t>
            </a:r>
            <a:r>
              <a:rPr lang="ko-KR" altLang="en-US" dirty="0"/>
              <a:t>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43D510-120F-48AF-A77B-385DD81D0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98" y="1123950"/>
            <a:ext cx="505980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9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1FC03-3D54-45D4-BD29-9FBB13AD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활용 사례 </a:t>
            </a:r>
            <a:r>
              <a:rPr lang="en-US" altLang="ko-KR" dirty="0"/>
              <a:t>- Shipyard </a:t>
            </a:r>
            <a:r>
              <a:rPr lang="ko-KR" altLang="en-US" dirty="0"/>
              <a:t>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EEFB14-5D09-459E-8E5A-9CB2B2FBF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3" y="1021985"/>
            <a:ext cx="3338264" cy="20684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A35AD9-4517-4278-BF48-A663F801F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266950"/>
            <a:ext cx="3897066" cy="23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95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1FC03-3D54-45D4-BD29-9FBB13AD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활용 사례 </a:t>
            </a:r>
            <a:r>
              <a:rPr lang="en-US" altLang="ko-KR" dirty="0"/>
              <a:t>- Shipyard </a:t>
            </a:r>
            <a:r>
              <a:rPr lang="ko-KR" altLang="en-US" dirty="0"/>
              <a:t>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F2FD21-C044-4BB9-AFD2-97AB69025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04950"/>
            <a:ext cx="6400800" cy="27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63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4DA78-BE08-4183-B7AB-F35AC9FF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클러스터링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E85FD3-3904-465A-9F58-959029FCD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분류</a:t>
            </a:r>
            <a:r>
              <a:rPr lang="en-US" altLang="ko-KR" sz="1400" dirty="0"/>
              <a:t>(Classification) v </a:t>
            </a:r>
            <a:r>
              <a:rPr lang="ko-KR" altLang="en-US" sz="1400" dirty="0"/>
              <a:t>클러스터링</a:t>
            </a:r>
            <a:r>
              <a:rPr lang="en-US" altLang="ko-KR" sz="1400" dirty="0"/>
              <a:t>(Clustering)</a:t>
            </a:r>
          </a:p>
          <a:p>
            <a:pPr lvl="1">
              <a:lnSpc>
                <a:spcPct val="150000"/>
              </a:lnSpc>
            </a:pPr>
            <a:endParaRPr lang="en-US" altLang="ko-KR" sz="12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 marL="342900" lvl="1" indent="0">
              <a:lnSpc>
                <a:spcPct val="150000"/>
              </a:lnSpc>
              <a:buNone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4B80BDE-F292-424A-A281-4F46AC0A0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386432"/>
              </p:ext>
            </p:extLst>
          </p:nvPr>
        </p:nvGraphicFramePr>
        <p:xfrm>
          <a:off x="533400" y="1504950"/>
          <a:ext cx="57912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1328">
                  <a:extLst>
                    <a:ext uri="{9D8B030D-6E8A-4147-A177-3AD203B41FA5}">
                      <a16:colId xmlns:a16="http://schemas.microsoft.com/office/drawing/2014/main" val="477607761"/>
                    </a:ext>
                  </a:extLst>
                </a:gridCol>
                <a:gridCol w="2489936">
                  <a:extLst>
                    <a:ext uri="{9D8B030D-6E8A-4147-A177-3AD203B41FA5}">
                      <a16:colId xmlns:a16="http://schemas.microsoft.com/office/drawing/2014/main" val="1198741458"/>
                    </a:ext>
                  </a:extLst>
                </a:gridCol>
                <a:gridCol w="2489936">
                  <a:extLst>
                    <a:ext uri="{9D8B030D-6E8A-4147-A177-3AD203B41FA5}">
                      <a16:colId xmlns:a16="http://schemas.microsoft.com/office/drawing/2014/main" val="1026077175"/>
                    </a:ext>
                  </a:extLst>
                </a:gridCol>
              </a:tblGrid>
              <a:tr h="21384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클러스터링</a:t>
                      </a:r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군집화</a:t>
                      </a:r>
                      <a:r>
                        <a:rPr lang="en-US" altLang="ko-KR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578098"/>
                  </a:ext>
                </a:extLst>
              </a:tr>
              <a:tr h="213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지도학습</a:t>
                      </a:r>
                      <a:endParaRPr lang="en-US" altLang="ko-KR" sz="7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(Supervised learning)</a:t>
                      </a:r>
                      <a:r>
                        <a:rPr lang="ko-KR" altLang="en-US" sz="7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비지도학습</a:t>
                      </a:r>
                      <a:endParaRPr lang="en-US" altLang="ko-KR" sz="7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(Unsupervised learning)</a:t>
                      </a:r>
                      <a:endParaRPr lang="ko-KR" altLang="en-US" sz="7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639142"/>
                  </a:ext>
                </a:extLst>
              </a:tr>
              <a:tr h="213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정의된 범주가 있는</a:t>
                      </a:r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(labeled)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데이터로부터 예측 모델 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정의된 범주가 없는</a:t>
                      </a:r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(unlabeled) </a:t>
                      </a:r>
                    </a:p>
                    <a:p>
                      <a:pPr algn="ctr" latinLnBrk="1"/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데이터에서 최적의</a:t>
                      </a:r>
                      <a:r>
                        <a:rPr lang="en-US" altLang="ko-KR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그룹을 찾아 나가도록 모델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633714"/>
                  </a:ext>
                </a:extLst>
              </a:tr>
            </a:tbl>
          </a:graphicData>
        </a:graphic>
      </p:graphicFrame>
      <p:pic>
        <p:nvPicPr>
          <p:cNvPr id="76" name="그림 75">
            <a:extLst>
              <a:ext uri="{FF2B5EF4-FFF2-40B4-BE49-F238E27FC236}">
                <a16:creationId xmlns:a16="http://schemas.microsoft.com/office/drawing/2014/main" id="{B945A3B1-E90D-4DB0-91E6-D036116D7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676787"/>
            <a:ext cx="3925660" cy="158167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2413A0EB-128E-4D18-B278-395996480D9A}"/>
              </a:ext>
            </a:extLst>
          </p:cNvPr>
          <p:cNvSpPr txBox="1"/>
          <p:nvPr/>
        </p:nvSpPr>
        <p:spPr>
          <a:xfrm>
            <a:off x="1447800" y="4268245"/>
            <a:ext cx="17315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분류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지도학습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labeld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data)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6DD5A30-566E-4703-B57F-BEE7AD571523}"/>
              </a:ext>
            </a:extLst>
          </p:cNvPr>
          <p:cNvSpPr txBox="1"/>
          <p:nvPr/>
        </p:nvSpPr>
        <p:spPr>
          <a:xfrm>
            <a:off x="4009833" y="4268245"/>
            <a:ext cx="22733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클러스터링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비지도학습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Unlabeld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data)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3479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4DA78-BE08-4183-B7AB-F35AC9FF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클러스터링 활용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E85FD3-3904-465A-9F58-959029FCD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기타 클러스터링 활용 사례</a:t>
            </a:r>
            <a:r>
              <a:rPr lang="en-US" altLang="ko-KR" sz="1400" dirty="0"/>
              <a:t>1</a:t>
            </a:r>
          </a:p>
          <a:p>
            <a:pPr lvl="1">
              <a:lnSpc>
                <a:spcPct val="150000"/>
              </a:lnSpc>
            </a:pPr>
            <a:r>
              <a:rPr lang="ko-KR" altLang="en-US" sz="1100" dirty="0"/>
              <a:t>종 분류 </a:t>
            </a:r>
            <a:r>
              <a:rPr lang="en-US" altLang="ko-KR" sz="1100" dirty="0"/>
              <a:t>(Classification of species)</a:t>
            </a:r>
          </a:p>
          <a:p>
            <a:pPr lvl="1">
              <a:lnSpc>
                <a:spcPct val="150000"/>
              </a:lnSpc>
            </a:pPr>
            <a:r>
              <a:rPr lang="ko-KR" altLang="en-US" sz="1100" dirty="0"/>
              <a:t>포트폴리오 내 증권 그룹화 </a:t>
            </a:r>
            <a:r>
              <a:rPr lang="en-US" altLang="ko-KR" sz="1100" dirty="0"/>
              <a:t>(Grouping securities in portfolios)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경제 구조 분석을 위한 기업 그룹화 </a:t>
            </a:r>
            <a:r>
              <a:rPr lang="en-US" altLang="ko-KR" dirty="0"/>
              <a:t>(Grouping firms for structural analysis of economy)</a:t>
            </a:r>
          </a:p>
          <a:p>
            <a:pPr lvl="1">
              <a:lnSpc>
                <a:spcPct val="150000"/>
              </a:lnSpc>
            </a:pPr>
            <a:r>
              <a:rPr lang="ko-KR" altLang="en-US" sz="1100" dirty="0"/>
              <a:t>군복 사이즈 그룹화</a:t>
            </a:r>
            <a:r>
              <a:rPr lang="en-US" altLang="ko-KR" sz="1100" dirty="0"/>
              <a:t>(Army uniform sizes)</a:t>
            </a:r>
          </a:p>
          <a:p>
            <a:pPr lvl="1">
              <a:lnSpc>
                <a:spcPct val="150000"/>
              </a:lnSpc>
            </a:pPr>
            <a:endParaRPr lang="en-US" altLang="ko-KR" sz="12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lvl="1" indent="0">
              <a:lnSpc>
                <a:spcPct val="150000"/>
              </a:lnSpc>
              <a:buNone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 marL="342900" lvl="1" indent="0">
              <a:lnSpc>
                <a:spcPct val="150000"/>
              </a:lnSpc>
              <a:buNone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500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4DA78-BE08-4183-B7AB-F35AC9FF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클러스터링 활용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E85FD3-3904-465A-9F58-959029FCD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기타 클러스터링 활용 사례</a:t>
            </a:r>
            <a:r>
              <a:rPr lang="en-US" altLang="ko-KR" sz="1400" dirty="0"/>
              <a:t>2</a:t>
            </a:r>
          </a:p>
          <a:p>
            <a:pPr lvl="1">
              <a:lnSpc>
                <a:spcPct val="150000"/>
              </a:lnSpc>
            </a:pPr>
            <a:r>
              <a:rPr lang="ko-KR" altLang="en-US" sz="1250" dirty="0"/>
              <a:t>목표</a:t>
            </a:r>
            <a:r>
              <a:rPr lang="en-US" altLang="ko-KR" sz="1250" dirty="0"/>
              <a:t>: </a:t>
            </a:r>
            <a:r>
              <a:rPr lang="ko-KR" altLang="en-US" sz="1250" dirty="0"/>
              <a:t>유사한 공공기업 그룹화 </a:t>
            </a:r>
            <a:endParaRPr lang="en-US" altLang="ko-KR" sz="1250" dirty="0"/>
          </a:p>
          <a:p>
            <a:pPr lvl="1">
              <a:lnSpc>
                <a:spcPct val="150000"/>
              </a:lnSpc>
            </a:pPr>
            <a:r>
              <a:rPr lang="ko-KR" altLang="en-US" sz="1250" dirty="0"/>
              <a:t>활용 데이터</a:t>
            </a:r>
            <a:r>
              <a:rPr lang="en-US" altLang="ko-KR" sz="1250" dirty="0"/>
              <a:t>: </a:t>
            </a:r>
            <a:r>
              <a:rPr lang="ko-KR" altLang="en-US" sz="1250" dirty="0"/>
              <a:t>미국내 공공기업 데이터</a:t>
            </a:r>
            <a:endParaRPr lang="en-US" altLang="ko-KR" sz="1250" dirty="0"/>
          </a:p>
          <a:p>
            <a:pPr lvl="2">
              <a:lnSpc>
                <a:spcPct val="150000"/>
              </a:lnSpc>
            </a:pPr>
            <a:r>
              <a:rPr lang="en-US" altLang="ko-KR" sz="1100" dirty="0"/>
              <a:t>22</a:t>
            </a:r>
            <a:r>
              <a:rPr lang="ko-KR" altLang="en-US" sz="1100" dirty="0"/>
              <a:t>개 기업</a:t>
            </a:r>
            <a:r>
              <a:rPr lang="en-US" altLang="ko-KR" sz="1100" dirty="0"/>
              <a:t>, 8</a:t>
            </a:r>
            <a:r>
              <a:rPr lang="ko-KR" altLang="en-US" sz="1100" dirty="0"/>
              <a:t>개의 변수</a:t>
            </a:r>
            <a:endParaRPr lang="en-US" altLang="ko-KR" sz="1100" dirty="0"/>
          </a:p>
          <a:p>
            <a:pPr lvl="3"/>
            <a:r>
              <a:rPr lang="en-US" altLang="ko-KR" dirty="0"/>
              <a:t>Fixed-charge covering ratio (</a:t>
            </a:r>
            <a:r>
              <a:rPr lang="ko-KR" altLang="en-US" dirty="0"/>
              <a:t>고정비 </a:t>
            </a:r>
            <a:r>
              <a:rPr lang="ko-KR" altLang="en-US" dirty="0" err="1"/>
              <a:t>부담율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dirty="0"/>
              <a:t>Rate of return on capital (</a:t>
            </a:r>
            <a:r>
              <a:rPr lang="ko-KR" altLang="en-US" dirty="0"/>
              <a:t>투자수익률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dirty="0"/>
              <a:t>Cost per kilowatt capacity (</a:t>
            </a:r>
            <a:r>
              <a:rPr lang="ko-KR" altLang="en-US" dirty="0" err="1"/>
              <a:t>킬로와트당</a:t>
            </a:r>
            <a:r>
              <a:rPr lang="ko-KR" altLang="en-US" dirty="0"/>
              <a:t> 비용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dirty="0"/>
              <a:t>Annual load factor (</a:t>
            </a:r>
            <a:r>
              <a:rPr lang="ko-KR" altLang="en-US" dirty="0"/>
              <a:t>연간 </a:t>
            </a:r>
            <a:r>
              <a:rPr lang="ko-KR" altLang="en-US" dirty="0" err="1"/>
              <a:t>부하량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dirty="0"/>
              <a:t>Growth in peak demand (</a:t>
            </a:r>
            <a:r>
              <a:rPr lang="ko-KR" altLang="en-US" dirty="0"/>
              <a:t>최대전력 수요량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dirty="0"/>
              <a:t>Sales (</a:t>
            </a:r>
            <a:r>
              <a:rPr lang="ko-KR" altLang="en-US" dirty="0"/>
              <a:t>전력 판매 매출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dirty="0"/>
              <a:t>% nuclear (</a:t>
            </a:r>
            <a:r>
              <a:rPr lang="ko-KR" altLang="en-US" dirty="0"/>
              <a:t>원자력 비율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dirty="0"/>
              <a:t>Fuel costs per kwh (</a:t>
            </a:r>
            <a:r>
              <a:rPr lang="ko-KR" altLang="en-US" dirty="0"/>
              <a:t>연료비</a:t>
            </a:r>
            <a:r>
              <a:rPr lang="en-US" altLang="ko-KR" dirty="0"/>
              <a:t>)</a:t>
            </a:r>
            <a:endParaRPr lang="en-US" altLang="ko-KR" sz="950" dirty="0"/>
          </a:p>
        </p:txBody>
      </p:sp>
    </p:spTree>
    <p:extLst>
      <p:ext uri="{BB962C8B-B14F-4D97-AF65-F5344CB8AC3E}">
        <p14:creationId xmlns:p14="http://schemas.microsoft.com/office/powerpoint/2010/main" val="1325650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4DA78-BE08-4183-B7AB-F35AC9FF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클러스터링 활용 사례</a:t>
            </a:r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550806F2-06AC-4D50-B6B6-0D2578EEF3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408446"/>
              </p:ext>
            </p:extLst>
          </p:nvPr>
        </p:nvGraphicFramePr>
        <p:xfrm>
          <a:off x="571500" y="1123950"/>
          <a:ext cx="5715000" cy="3295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5" name="Worksheet" r:id="rId3" imgW="5920627" imgH="3640904" progId="Excel.Sheet.8">
                  <p:embed/>
                </p:oleObj>
              </mc:Choice>
              <mc:Fallback>
                <p:oleObj name="Worksheet" r:id="rId3" imgW="5920627" imgH="3640904" progId="Excel.Sheet.8">
                  <p:embed/>
                  <p:pic>
                    <p:nvPicPr>
                      <p:cNvPr id="81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1123950"/>
                        <a:ext cx="5715000" cy="32955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4656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3CDF75-B1A6-4EF2-ABFC-55FCE3667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Sales</a:t>
            </a:r>
            <a:r>
              <a:rPr lang="ko-KR" altLang="en-US" sz="1400" dirty="0"/>
              <a:t> 와 </a:t>
            </a:r>
            <a:r>
              <a:rPr lang="en-US" altLang="ko-KR" sz="1400" dirty="0"/>
              <a:t>Fuel</a:t>
            </a:r>
            <a:r>
              <a:rPr lang="ko-KR" altLang="en-US" sz="1400" dirty="0"/>
              <a:t> </a:t>
            </a:r>
            <a:r>
              <a:rPr lang="en-US" altLang="ko-KR" sz="1400" dirty="0"/>
              <a:t>cost</a:t>
            </a:r>
            <a:r>
              <a:rPr lang="ko-KR" altLang="en-US" sz="1400" dirty="0"/>
              <a:t> 변수를 활용하여 그룹화</a:t>
            </a:r>
            <a:endParaRPr lang="en-US" altLang="ko-KR" sz="1250" dirty="0"/>
          </a:p>
          <a:p>
            <a:pPr lvl="1">
              <a:lnSpc>
                <a:spcPct val="150000"/>
              </a:lnSpc>
            </a:pPr>
            <a:endParaRPr lang="en-US" altLang="ko-KR" sz="12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 marL="342900" lvl="1" indent="0">
              <a:lnSpc>
                <a:spcPct val="150000"/>
              </a:lnSpc>
              <a:buNone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D4DA78-BE08-4183-B7AB-F35AC9FF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클러스터링 활용 사례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D86AF7-3161-4DE8-A8E7-9EAAB9B67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95186"/>
            <a:ext cx="5486400" cy="319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7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CLabPPTv1.pptx" id="{40F6047B-5EE6-4566-BC5E-3571A2220D60}" vid="{F984BC31-79A8-492A-8888-FE7ECF3EB51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BSCLabPPTv1</Template>
  <TotalTime>21450</TotalTime>
  <Words>1752</Words>
  <Application>Microsoft Office PowerPoint</Application>
  <PresentationFormat>사용자 지정</PresentationFormat>
  <Paragraphs>391</Paragraphs>
  <Slides>47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64" baseType="lpstr">
      <vt:lpstr>KoPub돋움체 Medium</vt:lpstr>
      <vt:lpstr>Arial</vt:lpstr>
      <vt:lpstr>나눔스퀘어</vt:lpstr>
      <vt:lpstr>KoPubWorld바탕체 Medium</vt:lpstr>
      <vt:lpstr>굴림</vt:lpstr>
      <vt:lpstr>KoPub돋움체 Bold</vt:lpstr>
      <vt:lpstr>KoPubWorld돋움체_Pro Light</vt:lpstr>
      <vt:lpstr>Cambria Math</vt:lpstr>
      <vt:lpstr>KoPubWorld돋움체 Medium</vt:lpstr>
      <vt:lpstr>Wingdings</vt:lpstr>
      <vt:lpstr>맑은 고딕</vt:lpstr>
      <vt:lpstr>KoPubWorld돋움체_Pro Medium</vt:lpstr>
      <vt:lpstr>Calibri Light</vt:lpstr>
      <vt:lpstr>KoPubWorld돋움체_Pro Bold</vt:lpstr>
      <vt:lpstr>Cambria</vt:lpstr>
      <vt:lpstr>Office 테마</vt:lpstr>
      <vt:lpstr>Worksheet</vt:lpstr>
      <vt:lpstr>PowerPoint 프레젠테이션</vt:lpstr>
      <vt:lpstr>Contents</vt:lpstr>
      <vt:lpstr>빅데이터로 돈 버는 세상</vt:lpstr>
      <vt:lpstr>클러스터링 개념</vt:lpstr>
      <vt:lpstr>클러스터링 개념</vt:lpstr>
      <vt:lpstr>클러스터링 활용 사례</vt:lpstr>
      <vt:lpstr>클러스터링 활용 사례</vt:lpstr>
      <vt:lpstr>클러스터링 활용 사례</vt:lpstr>
      <vt:lpstr>클러스터링 활용 사례</vt:lpstr>
      <vt:lpstr>고차원(3차원 이상)으로 확장</vt:lpstr>
      <vt:lpstr>클러스터링의 유형  </vt:lpstr>
      <vt:lpstr>클러스터링의 유형  </vt:lpstr>
      <vt:lpstr>클러스터링의 유형  </vt:lpstr>
      <vt:lpstr>거리 측정 및 척도</vt:lpstr>
      <vt:lpstr>거리 측정 및 척도</vt:lpstr>
      <vt:lpstr>범주형 데이터 간의 거리 측정 방식 - 유사도</vt:lpstr>
      <vt:lpstr>다양한 거리 측정 방식</vt:lpstr>
      <vt:lpstr>클러스터 간 거리</vt:lpstr>
      <vt:lpstr>계층적 클러스터링 프로세스</vt:lpstr>
      <vt:lpstr>덴드로그램 해석</vt:lpstr>
      <vt:lpstr>클러스터 검증(Validation): 해석</vt:lpstr>
      <vt:lpstr>클러스터 검증(Validation): 유의미한 클러스터의 특성</vt:lpstr>
      <vt:lpstr>계층적 클러스터링의 단점</vt:lpstr>
      <vt:lpstr>비계층적 클러스터링: K-Means 클러스터링 알고리즘</vt:lpstr>
      <vt:lpstr>K-Means 클러스터링 예시</vt:lpstr>
      <vt:lpstr>K-Means 알고리즘: K 및 초기 클러스터 설정</vt:lpstr>
      <vt:lpstr>클러스터 중심 계산</vt:lpstr>
      <vt:lpstr>클러스터 간 거리</vt:lpstr>
      <vt:lpstr>클러스터 내 분산</vt:lpstr>
      <vt:lpstr>K-Means 클러스터링의 단점</vt:lpstr>
      <vt:lpstr>비계층적 클러스터링: DBSCAN(밀도기반 클러스터링)</vt:lpstr>
      <vt:lpstr>비계층적 클러스터링: DBSCAN 알고리즘</vt:lpstr>
      <vt:lpstr>비계층적 클러스터링: DBSCAN 알고리즘</vt:lpstr>
      <vt:lpstr>비계층적 클러스터링: DBSCAN 알고리즘</vt:lpstr>
      <vt:lpstr>비계층적 클러스터링: DBSCAN 알고리즘</vt:lpstr>
      <vt:lpstr>비계층적 클러스터링: DBSCAN 알고리즘</vt:lpstr>
      <vt:lpstr>비계층적 클러스터링: DBSCAN 알고리즘</vt:lpstr>
      <vt:lpstr>K-Means vs DBSCAN</vt:lpstr>
      <vt:lpstr>정리</vt:lpstr>
      <vt:lpstr>활용 사례 - Shipyard 분석</vt:lpstr>
      <vt:lpstr>활용 사례 - Shipyard 분석</vt:lpstr>
      <vt:lpstr>활용 사례 - Shipyard 분석</vt:lpstr>
      <vt:lpstr>활용 사례 - Shipyard 분석</vt:lpstr>
      <vt:lpstr>활용 사례 - Shipyard 분석</vt:lpstr>
      <vt:lpstr>활용 사례 - Shipyard 분석</vt:lpstr>
      <vt:lpstr>활용 사례 - Shipyard 분석</vt:lpstr>
      <vt:lpstr>활용 사례 - Shipyard 분석</vt:lpstr>
    </vt:vector>
  </TitlesOfParts>
  <Company>IdeasResearch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</dc:title>
  <dc:creator>Yulim</dc:creator>
  <cp:lastModifiedBy>USER</cp:lastModifiedBy>
  <cp:revision>528</cp:revision>
  <dcterms:created xsi:type="dcterms:W3CDTF">2016-10-05T02:16:34Z</dcterms:created>
  <dcterms:modified xsi:type="dcterms:W3CDTF">2022-10-26T05:29:51Z</dcterms:modified>
</cp:coreProperties>
</file>